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64" r:id="rId2"/>
    <p:sldId id="393" r:id="rId3"/>
    <p:sldId id="421" r:id="rId4"/>
    <p:sldId id="430" r:id="rId5"/>
    <p:sldId id="431" r:id="rId6"/>
    <p:sldId id="451" r:id="rId7"/>
    <p:sldId id="428" r:id="rId8"/>
    <p:sldId id="429" r:id="rId9"/>
    <p:sldId id="432" r:id="rId10"/>
    <p:sldId id="433" r:id="rId11"/>
    <p:sldId id="422" r:id="rId12"/>
    <p:sldId id="435" r:id="rId13"/>
    <p:sldId id="436" r:id="rId14"/>
    <p:sldId id="438" r:id="rId15"/>
    <p:sldId id="439" r:id="rId16"/>
    <p:sldId id="464" r:id="rId17"/>
    <p:sldId id="461" r:id="rId18"/>
    <p:sldId id="463" r:id="rId19"/>
    <p:sldId id="423" r:id="rId20"/>
    <p:sldId id="443" r:id="rId21"/>
    <p:sldId id="445" r:id="rId22"/>
    <p:sldId id="446" r:id="rId23"/>
    <p:sldId id="444" r:id="rId24"/>
    <p:sldId id="448" r:id="rId25"/>
    <p:sldId id="449" r:id="rId26"/>
    <p:sldId id="450" r:id="rId27"/>
    <p:sldId id="424" r:id="rId28"/>
    <p:sldId id="452" r:id="rId29"/>
    <p:sldId id="453" r:id="rId30"/>
    <p:sldId id="454" r:id="rId31"/>
    <p:sldId id="455" r:id="rId32"/>
    <p:sldId id="456" r:id="rId33"/>
    <p:sldId id="457" r:id="rId34"/>
    <p:sldId id="459" r:id="rId35"/>
    <p:sldId id="460" r:id="rId36"/>
    <p:sldId id="426" r:id="rId37"/>
    <p:sldId id="440" r:id="rId38"/>
    <p:sldId id="441" r:id="rId39"/>
    <p:sldId id="442" r:id="rId40"/>
    <p:sldId id="425" r:id="rId41"/>
    <p:sldId id="465" r:id="rId42"/>
    <p:sldId id="466" r:id="rId43"/>
    <p:sldId id="467" r:id="rId44"/>
    <p:sldId id="468" r:id="rId45"/>
    <p:sldId id="427" r:id="rId46"/>
    <p:sldId id="295" r:id="rId47"/>
  </p:sldIdLst>
  <p:sldSz cx="9144000" cy="6858000" type="screen4x3"/>
  <p:notesSz cx="7010400" cy="92964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anchard, Mollie" initials="BM" lastIdx="2" clrIdx="0">
    <p:extLst>
      <p:ext uri="{19B8F6BF-5375-455C-9EA6-DF929625EA0E}">
        <p15:presenceInfo xmlns:p15="http://schemas.microsoft.com/office/powerpoint/2012/main" userId="Blanchard, Moll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5088" autoAdjust="0"/>
  </p:normalViewPr>
  <p:slideViewPr>
    <p:cSldViewPr>
      <p:cViewPr varScale="1">
        <p:scale>
          <a:sx n="109" d="100"/>
          <a:sy n="109" d="100"/>
        </p:scale>
        <p:origin x="1632" y="102"/>
      </p:cViewPr>
      <p:guideLst>
        <p:guide orient="horz" pos="2160"/>
        <p:guide pos="2880"/>
      </p:guideLst>
    </p:cSldViewPr>
  </p:slideViewPr>
  <p:outlineViewPr>
    <p:cViewPr>
      <p:scale>
        <a:sx n="33" d="100"/>
        <a:sy n="33" d="100"/>
      </p:scale>
      <p:origin x="48" y="10738"/>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0" tIns="46576" rIns="93150" bIns="46576" rtlCol="0"/>
          <a:lstStyle>
            <a:lvl1pPr algn="l">
              <a:defRPr sz="1200"/>
            </a:lvl1pPr>
          </a:lstStyle>
          <a:p>
            <a:r>
              <a:rPr lang="en-US"/>
              <a:t>Cochise College Harassment Sensitivity Seminar</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50" tIns="46576" rIns="93150" bIns="46576" rtlCol="0"/>
          <a:lstStyle>
            <a:lvl1pPr algn="r">
              <a:defRPr sz="1200"/>
            </a:lvl1pPr>
          </a:lstStyle>
          <a:p>
            <a:fld id="{B19EEB5C-E650-4C2D-B0C5-9C35822EA892}" type="datetime1">
              <a:rPr lang="en-US" smtClean="0"/>
              <a:t>4/3/2023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50" tIns="46576" rIns="93150" bIns="4657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50" tIns="46576" rIns="93150" bIns="46576" rtlCol="0" anchor="b"/>
          <a:lstStyle>
            <a:lvl1pPr algn="r">
              <a:defRPr sz="1200"/>
            </a:lvl1pPr>
          </a:lstStyle>
          <a:p>
            <a:fld id="{4A549C01-6DD3-44F2-9686-488E1F79C6EF}" type="slidenum">
              <a:rPr lang="en-US" smtClean="0"/>
              <a:t>‹#›</a:t>
            </a:fld>
            <a:endParaRPr lang="en-US"/>
          </a:p>
        </p:txBody>
      </p:sp>
    </p:spTree>
    <p:extLst>
      <p:ext uri="{BB962C8B-B14F-4D97-AF65-F5344CB8AC3E}">
        <p14:creationId xmlns:p14="http://schemas.microsoft.com/office/powerpoint/2010/main" val="2163962786"/>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13" tIns="45706" rIns="91413" bIns="45706" rtlCol="0"/>
          <a:lstStyle>
            <a:lvl1pPr algn="l">
              <a:defRPr sz="1200"/>
            </a:lvl1pPr>
          </a:lstStyle>
          <a:p>
            <a:r>
              <a:rPr lang="en-US"/>
              <a:t>Cochise College Harassment Sensitivity Seminar</a:t>
            </a:r>
          </a:p>
        </p:txBody>
      </p:sp>
      <p:sp>
        <p:nvSpPr>
          <p:cNvPr id="3" name="Date Placeholder 2"/>
          <p:cNvSpPr>
            <a:spLocks noGrp="1"/>
          </p:cNvSpPr>
          <p:nvPr>
            <p:ph type="dt" idx="1"/>
          </p:nvPr>
        </p:nvSpPr>
        <p:spPr>
          <a:xfrm>
            <a:off x="3970340" y="0"/>
            <a:ext cx="3038475" cy="465138"/>
          </a:xfrm>
          <a:prstGeom prst="rect">
            <a:avLst/>
          </a:prstGeom>
        </p:spPr>
        <p:txBody>
          <a:bodyPr vert="horz" lIns="91413" tIns="45706" rIns="91413" bIns="45706" rtlCol="0"/>
          <a:lstStyle>
            <a:lvl1pPr algn="r">
              <a:defRPr sz="1200"/>
            </a:lvl1pPr>
          </a:lstStyle>
          <a:p>
            <a:fld id="{91F58C2E-F761-4454-9054-74DA70296028}" type="datetime1">
              <a:rPr lang="en-US" smtClean="0"/>
              <a:t>4/3/2023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13" tIns="45706" rIns="91413" bIns="45706" rtlCol="0" anchor="ctr"/>
          <a:lstStyle/>
          <a:p>
            <a:endParaRPr lang="en-US"/>
          </a:p>
        </p:txBody>
      </p:sp>
      <p:sp>
        <p:nvSpPr>
          <p:cNvPr id="5" name="Notes Placeholder 4"/>
          <p:cNvSpPr>
            <a:spLocks noGrp="1"/>
          </p:cNvSpPr>
          <p:nvPr>
            <p:ph type="body" sz="quarter" idx="3"/>
          </p:nvPr>
        </p:nvSpPr>
        <p:spPr>
          <a:xfrm>
            <a:off x="701677" y="4416427"/>
            <a:ext cx="5607050" cy="4183063"/>
          </a:xfrm>
          <a:prstGeom prst="rect">
            <a:avLst/>
          </a:prstGeom>
        </p:spPr>
        <p:txBody>
          <a:bodyPr vert="horz" lIns="91413" tIns="45706" rIns="91413" bIns="457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5"/>
            <a:ext cx="3038475" cy="465138"/>
          </a:xfrm>
          <a:prstGeom prst="rect">
            <a:avLst/>
          </a:prstGeom>
        </p:spPr>
        <p:txBody>
          <a:bodyPr vert="horz" lIns="91413" tIns="45706" rIns="91413" bIns="45706"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5"/>
            <a:ext cx="3038475" cy="465138"/>
          </a:xfrm>
          <a:prstGeom prst="rect">
            <a:avLst/>
          </a:prstGeom>
        </p:spPr>
        <p:txBody>
          <a:bodyPr vert="horz" lIns="91413" tIns="45706" rIns="91413" bIns="45706" rtlCol="0" anchor="b"/>
          <a:lstStyle>
            <a:lvl1pPr algn="r">
              <a:defRPr sz="1200"/>
            </a:lvl1pPr>
          </a:lstStyle>
          <a:p>
            <a:fld id="{715147B9-2BB3-4F9E-9139-BB4A043AC92C}" type="slidenum">
              <a:rPr lang="en-US" smtClean="0"/>
              <a:t>‹#›</a:t>
            </a:fld>
            <a:endParaRPr lang="en-US"/>
          </a:p>
        </p:txBody>
      </p:sp>
    </p:spTree>
    <p:extLst>
      <p:ext uri="{BB962C8B-B14F-4D97-AF65-F5344CB8AC3E}">
        <p14:creationId xmlns:p14="http://schemas.microsoft.com/office/powerpoint/2010/main" val="704961429"/>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1</a:t>
            </a:fld>
            <a:endParaRPr lang="en-US"/>
          </a:p>
        </p:txBody>
      </p:sp>
      <p:sp>
        <p:nvSpPr>
          <p:cNvPr id="5" name="Date Placeholder 4"/>
          <p:cNvSpPr>
            <a:spLocks noGrp="1"/>
          </p:cNvSpPr>
          <p:nvPr>
            <p:ph type="dt" idx="11"/>
          </p:nvPr>
        </p:nvSpPr>
        <p:spPr/>
        <p:txBody>
          <a:bodyPr/>
          <a:lstStyle/>
          <a:p>
            <a:fld id="{9FFB39B5-AEEE-4655-9622-DA33226E499D}"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2079631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12</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484495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13</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748065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14</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129936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15</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933013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17</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884518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18</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9003472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20</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64458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21</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2418411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22</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73604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23</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2418674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1194399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24</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729653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25</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4750166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26</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9511016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28</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97280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29</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5237157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30</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8958408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31</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9109925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32</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7191586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33</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2717745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34</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281661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4</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5088909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35</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343048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37</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6216584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38</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42300963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39</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1213093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41</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891218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42</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3941573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43</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9530126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44</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3731785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46</a:t>
            </a:fld>
            <a:endParaRPr lang="en-US"/>
          </a:p>
        </p:txBody>
      </p:sp>
      <p:sp>
        <p:nvSpPr>
          <p:cNvPr id="5" name="Date Placeholder 4"/>
          <p:cNvSpPr>
            <a:spLocks noGrp="1"/>
          </p:cNvSpPr>
          <p:nvPr>
            <p:ph type="dt" idx="11"/>
          </p:nvPr>
        </p:nvSpPr>
        <p:spPr/>
        <p:txBody>
          <a:bodyPr/>
          <a:lstStyle/>
          <a:p>
            <a:fld id="{89FA5E5B-8757-4A8C-B6FE-93BD2427F140}"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2430732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5</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18799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6</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994067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8</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3699671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9</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916889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10</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2871896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5147B9-2BB3-4F9E-9139-BB4A043AC92C}" type="slidenum">
              <a:rPr lang="en-US" smtClean="0"/>
              <a:t>11</a:t>
            </a:fld>
            <a:endParaRPr lang="en-US"/>
          </a:p>
        </p:txBody>
      </p:sp>
      <p:sp>
        <p:nvSpPr>
          <p:cNvPr id="5" name="Date Placeholder 4"/>
          <p:cNvSpPr>
            <a:spLocks noGrp="1"/>
          </p:cNvSpPr>
          <p:nvPr>
            <p:ph type="dt" idx="11"/>
          </p:nvPr>
        </p:nvSpPr>
        <p:spPr/>
        <p:txBody>
          <a:bodyPr/>
          <a:lstStyle/>
          <a:p>
            <a:fld id="{9AB310B2-B656-42BC-844D-FAF8C5B8571C}" type="datetime1">
              <a:rPr lang="en-US" smtClean="0"/>
              <a:t>4/3/2023</a:t>
            </a:fld>
            <a:endParaRPr lang="en-US"/>
          </a:p>
        </p:txBody>
      </p:sp>
      <p:sp>
        <p:nvSpPr>
          <p:cNvPr id="6" name="Header Placeholder 5"/>
          <p:cNvSpPr>
            <a:spLocks noGrp="1"/>
          </p:cNvSpPr>
          <p:nvPr>
            <p:ph type="hdr" sz="quarter" idx="12"/>
          </p:nvPr>
        </p:nvSpPr>
        <p:spPr/>
        <p:txBody>
          <a:bodyPr/>
          <a:lstStyle/>
          <a:p>
            <a:r>
              <a:rPr lang="en-US"/>
              <a:t>Cochise College Harassment Sensitivity Seminar</a:t>
            </a:r>
          </a:p>
        </p:txBody>
      </p:sp>
    </p:spTree>
    <p:extLst>
      <p:ext uri="{BB962C8B-B14F-4D97-AF65-F5344CB8AC3E}">
        <p14:creationId xmlns:p14="http://schemas.microsoft.com/office/powerpoint/2010/main" val="1371419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A931A7-26BE-49D7-9EE2-3BD1281574EB}" type="datetime1">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1393158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D61798-FE15-4664-8E5C-EB5CF21F411B}" type="datetime1">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1603538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4BA5E9-7C02-4978-91D2-79ED29A2969E}" type="datetime1">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2848221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B3D919-1C5C-44BF-814E-2677FED5E0B7}" type="datetime1">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2285290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1066800"/>
            <a:ext cx="8229600" cy="1143000"/>
          </a:xfrm>
        </p:spPr>
        <p:txBody>
          <a:bodyPr/>
          <a:lstStyle>
            <a:lvl1pPr>
              <a:defRPr/>
            </a:lvl1pPr>
          </a:lstStyle>
          <a:p>
            <a:br>
              <a:rPr lang="en-US" dirty="0"/>
            </a:br>
            <a:r>
              <a:rPr lang="en-US" dirty="0"/>
              <a:t>Click to edit Master title style</a:t>
            </a:r>
          </a:p>
        </p:txBody>
      </p:sp>
      <p:sp>
        <p:nvSpPr>
          <p:cNvPr id="3" name="Date Placeholder 2"/>
          <p:cNvSpPr>
            <a:spLocks noGrp="1"/>
          </p:cNvSpPr>
          <p:nvPr>
            <p:ph type="dt" sz="half" idx="10"/>
          </p:nvPr>
        </p:nvSpPr>
        <p:spPr/>
        <p:txBody>
          <a:bodyPr/>
          <a:lstStyle/>
          <a:p>
            <a:fld id="{74A2D0DB-3890-4AD5-946D-FD1246692C61}" type="datetime1">
              <a:rPr lang="en-US" smtClean="0"/>
              <a:t>4/3/2023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2988202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r>
              <a:rPr lang="en-US"/>
              <a:t>Click to edit Master title style</a:t>
            </a:r>
          </a:p>
        </p:txBody>
      </p:sp>
      <p:sp>
        <p:nvSpPr>
          <p:cNvPr id="3" name="Content Placeholder 2"/>
          <p:cNvSpPr>
            <a:spLocks noGrp="1"/>
          </p:cNvSpPr>
          <p:nvPr>
            <p:ph idx="1"/>
          </p:nvPr>
        </p:nvSpPr>
        <p:spPr>
          <a:xfrm>
            <a:off x="533400" y="2362200"/>
            <a:ext cx="8229600" cy="4297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1C7660-D023-46A3-B794-8156D143FB6A}" type="datetime1">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644659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F70AC3-98AF-4559-8202-E0A7A4819F83}" type="datetime1">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2503429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D447E2-3D36-4F39-8A4D-3235CF656FA6}" type="datetime1">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1429705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B2397B-8184-48CD-9C67-AB5322EC7F87}" type="datetime1">
              <a:rPr lang="en-US" smtClean="0"/>
              <a:t>4/3/2023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2640433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4C1B4A-5440-4881-BD42-B583C33CC28E}" type="datetime1">
              <a:rPr lang="en-US" smtClean="0"/>
              <a:t>4/3/2023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3708341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B1677F-99A1-4CF5-B9E6-B854BE55E050}" type="datetime1">
              <a:rPr lang="en-US" smtClean="0"/>
              <a:t>4/3/2023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3989568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4BFFAF-D83E-4F8A-B52A-B39778FF01C4}" type="datetime1">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0057B-84B7-4C86-9091-ABCF066D4F69}" type="slidenum">
              <a:rPr lang="en-US" smtClean="0"/>
              <a:t>‹#›</a:t>
            </a:fld>
            <a:endParaRPr lang="en-US"/>
          </a:p>
        </p:txBody>
      </p:sp>
    </p:spTree>
    <p:extLst>
      <p:ext uri="{BB962C8B-B14F-4D97-AF65-F5344CB8AC3E}">
        <p14:creationId xmlns:p14="http://schemas.microsoft.com/office/powerpoint/2010/main" val="3046975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3718A-A7D5-46D6-A588-B5690B26C676}" type="datetime1">
              <a:rPr lang="en-US" smtClean="0"/>
              <a:t>4/3/2023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0057B-84B7-4C86-9091-ABCF066D4F69}" type="slidenum">
              <a:rPr lang="en-US" smtClean="0"/>
              <a:t>‹#›</a:t>
            </a:fld>
            <a:endParaRPr lang="en-US"/>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5663107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cochise.edu/title-ix/" TargetMode="External"/><Relationship Id="rId2" Type="http://schemas.openxmlformats.org/officeDocument/2006/relationships/hyperlink" Target="mailto:morgantatej@cochise.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s://www.shrm.org/resourcesandtools/tools-and-samples/hr-qa/pages/resources-articles-workplace-bias.aspx" TargetMode="External"/><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hyperlink" Target="mailto:morgantatej@cochise.edu" TargetMode="External"/><Relationship Id="rId2" Type="http://schemas.openxmlformats.org/officeDocument/2006/relationships/notesSlide" Target="../notesSlides/notesSlide38.xml"/><Relationship Id="rId1" Type="http://schemas.openxmlformats.org/officeDocument/2006/relationships/slideLayout" Target="../slideLayouts/slideLayout3.xml"/><Relationship Id="rId4" Type="http://schemas.openxmlformats.org/officeDocument/2006/relationships/hyperlink" Target="http://www.cochise.edu/title-i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838200" y="1905000"/>
            <a:ext cx="7467600" cy="4191000"/>
          </a:xfrm>
        </p:spPr>
        <p:txBody>
          <a:bodyPr>
            <a:noAutofit/>
          </a:bodyPr>
          <a:lstStyle/>
          <a:p>
            <a:endParaRPr lang="en-US" sz="4800" i="1" dirty="0">
              <a:solidFill>
                <a:schemeClr val="tx1"/>
              </a:solidFill>
              <a:effectLst>
                <a:outerShdw blurRad="38100" dist="38100" dir="2700000" algn="tl">
                  <a:srgbClr val="000000">
                    <a:alpha val="43137"/>
                  </a:srgbClr>
                </a:outerShdw>
              </a:effectLst>
              <a:latin typeface="Lucida Handwriting" pitchFamily="66" charset="0"/>
            </a:endParaRPr>
          </a:p>
          <a:p>
            <a:r>
              <a:rPr lang="en-US" sz="4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Title IX </a:t>
            </a:r>
          </a:p>
          <a:p>
            <a:r>
              <a:rPr lang="en-US" sz="4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Team Training</a:t>
            </a:r>
          </a:p>
          <a:p>
            <a:endParaRPr lang="en-US" sz="4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4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April 2023</a:t>
            </a:r>
          </a:p>
        </p:txBody>
      </p:sp>
      <p:sp>
        <p:nvSpPr>
          <p:cNvPr id="2" name="Date Placeholder 1">
            <a:extLst>
              <a:ext uri="{FF2B5EF4-FFF2-40B4-BE49-F238E27FC236}">
                <a16:creationId xmlns:a16="http://schemas.microsoft.com/office/drawing/2014/main" id="{6DC390D1-2C37-4EFB-AA73-DB422A8AB44E}"/>
              </a:ext>
            </a:extLst>
          </p:cNvPr>
          <p:cNvSpPr>
            <a:spLocks noGrp="1"/>
          </p:cNvSpPr>
          <p:nvPr>
            <p:ph type="dt" sz="half" idx="10"/>
          </p:nvPr>
        </p:nvSpPr>
        <p:spPr/>
        <p:txBody>
          <a:bodyPr/>
          <a:lstStyle/>
          <a:p>
            <a:fld id="{753F2CE4-7330-480B-B654-F9930F6BDAF8}" type="datetime1">
              <a:rPr lang="en-US" smtClean="0"/>
              <a:t>4/3/2023</a:t>
            </a:fld>
            <a:endParaRPr lang="en-US"/>
          </a:p>
        </p:txBody>
      </p:sp>
      <mc:AlternateContent xmlns:mc="http://schemas.openxmlformats.org/markup-compatibility/2006" xmlns:pslz="http://schemas.microsoft.com/office/powerpoint/2016/slidezoom">
        <mc:Choice Requires="pslz">
          <p:graphicFrame>
            <p:nvGraphicFramePr>
              <p:cNvPr id="5" name="Slide Zoom 4">
                <a:extLst>
                  <a:ext uri="{FF2B5EF4-FFF2-40B4-BE49-F238E27FC236}">
                    <a16:creationId xmlns:a16="http://schemas.microsoft.com/office/drawing/2014/main" id="{D59A512B-4F73-4138-A81B-A40058BADE1A}"/>
                  </a:ext>
                </a:extLst>
              </p:cNvPr>
              <p:cNvGraphicFramePr>
                <a:graphicFrameLocks noChangeAspect="1"/>
              </p:cNvGraphicFramePr>
              <p:nvPr>
                <p:extLst>
                  <p:ext uri="{D42A27DB-BD31-4B8C-83A1-F6EECF244321}">
                    <p14:modId xmlns:p14="http://schemas.microsoft.com/office/powerpoint/2010/main" val="3978580452"/>
                  </p:ext>
                </p:extLst>
              </p:nvPr>
            </p:nvGraphicFramePr>
            <p:xfrm>
              <a:off x="3727580" y="439705"/>
              <a:ext cx="2286000" cy="1714500"/>
            </p:xfrm>
            <a:graphic>
              <a:graphicData uri="http://schemas.microsoft.com/office/powerpoint/2016/slidezoom">
                <pslz:sldZm>
                  <pslz:sldZmObj sldId="393" cId="3334702295">
                    <pslz:zmPr id="{4E715695-7D0B-4A00-A2A6-22C215B6CA54}" returnToParent="0" transitionDur="1000">
                      <p166:blipFill xmlns:p166="http://schemas.microsoft.com/office/powerpoint/2016/6/main">
                        <a:blip r:embed="rId3"/>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5" name="Slide Zoom 4">
                <a:hlinkClick r:id="rId4" action="ppaction://hlinksldjump"/>
                <a:extLst>
                  <a:ext uri="{FF2B5EF4-FFF2-40B4-BE49-F238E27FC236}">
                    <a16:creationId xmlns:a16="http://schemas.microsoft.com/office/drawing/2014/main" id="{D59A512B-4F73-4138-A81B-A40058BADE1A}"/>
                  </a:ext>
                </a:extLst>
              </p:cNvPr>
              <p:cNvPicPr>
                <a:picLocks noGrp="1" noRot="1" noChangeAspect="1" noMove="1" noResize="1" noEditPoints="1" noAdjustHandles="1" noChangeArrowheads="1" noChangeShapeType="1"/>
              </p:cNvPicPr>
              <p:nvPr/>
            </p:nvPicPr>
            <p:blipFill>
              <a:blip r:embed="rId5"/>
              <a:stretch>
                <a:fillRect/>
              </a:stretch>
            </p:blipFill>
            <p:spPr>
              <a:xfrm>
                <a:off x="3727580" y="439705"/>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080290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Sexual Harassment Defined</a:t>
            </a:r>
          </a:p>
        </p:txBody>
      </p:sp>
      <p:sp>
        <p:nvSpPr>
          <p:cNvPr id="3" name="Content Placeholder 2"/>
          <p:cNvSpPr>
            <a:spLocks noGrp="1"/>
          </p:cNvSpPr>
          <p:nvPr>
            <p:ph idx="1"/>
          </p:nvPr>
        </p:nvSpPr>
        <p:spPr>
          <a:xfrm>
            <a:off x="457200" y="2057400"/>
            <a:ext cx="8229600" cy="4297363"/>
          </a:xfrm>
        </p:spPr>
        <p:txBody>
          <a:bodyPr>
            <a:normAutofit fontScale="85000" lnSpcReduction="10000"/>
          </a:bodyPr>
          <a:lstStyle/>
          <a:p>
            <a:r>
              <a:rPr lang="en-US" dirty="0"/>
              <a:t>Under 34 CFR 106 sexual harassment ALSO includes:</a:t>
            </a:r>
          </a:p>
          <a:p>
            <a:pPr lvl="1"/>
            <a:r>
              <a:rPr lang="en-US" b="1" dirty="0"/>
              <a:t>Stalking</a:t>
            </a:r>
          </a:p>
          <a:p>
            <a:pPr lvl="2"/>
            <a:r>
              <a:rPr lang="en-US" dirty="0"/>
              <a:t>Engaging in a course of conduct directed at a specific person that would cause a reasonable person to—a) fear for his or her safety or the safety of others; or b) suffer substantial emotional distress. </a:t>
            </a:r>
          </a:p>
          <a:p>
            <a:pPr lvl="1"/>
            <a:r>
              <a:rPr lang="en-US" b="1" dirty="0"/>
              <a:t>Sexual Assault</a:t>
            </a:r>
          </a:p>
          <a:p>
            <a:pPr lvl="2"/>
            <a:r>
              <a:rPr lang="en-US" dirty="0"/>
              <a:t>Classified as a forcible or nonforcible sex offense by the FBI’s uniform crime reporting system; includes: </a:t>
            </a:r>
          </a:p>
          <a:p>
            <a:pPr lvl="3"/>
            <a:r>
              <a:rPr lang="en-US" dirty="0"/>
              <a:t>Rape, </a:t>
            </a:r>
          </a:p>
          <a:p>
            <a:pPr lvl="3"/>
            <a:r>
              <a:rPr lang="en-US" dirty="0"/>
              <a:t>Fondling, </a:t>
            </a:r>
          </a:p>
          <a:p>
            <a:pPr lvl="3"/>
            <a:r>
              <a:rPr lang="en-US" dirty="0"/>
              <a:t>Incest, or  </a:t>
            </a:r>
          </a:p>
          <a:p>
            <a:pPr lvl="3"/>
            <a:r>
              <a:rPr lang="en-US" dirty="0"/>
              <a:t>Statutory rape </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1874970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Education Program or Activity</a:t>
            </a:r>
          </a:p>
        </p:txBody>
      </p:sp>
      <p:sp>
        <p:nvSpPr>
          <p:cNvPr id="3" name="Content Placeholder 2"/>
          <p:cNvSpPr>
            <a:spLocks noGrp="1"/>
          </p:cNvSpPr>
          <p:nvPr>
            <p:ph idx="1"/>
          </p:nvPr>
        </p:nvSpPr>
        <p:spPr>
          <a:xfrm>
            <a:off x="457200" y="2057400"/>
            <a:ext cx="8229600" cy="4297363"/>
          </a:xfrm>
        </p:spPr>
        <p:txBody>
          <a:bodyPr>
            <a:normAutofit fontScale="85000" lnSpcReduction="10000"/>
          </a:bodyPr>
          <a:lstStyle/>
          <a:p>
            <a:r>
              <a:rPr lang="en-US" dirty="0"/>
              <a:t>Jurisdiction under 34 CFR 106 requires that prohibited sexual harassment occur within the scope of the institution’s program or activities</a:t>
            </a:r>
          </a:p>
          <a:p>
            <a:pPr lvl="1"/>
            <a:r>
              <a:rPr lang="en-US" dirty="0"/>
              <a:t>Does not mean geography – no on/off-campus bright line rule </a:t>
            </a:r>
          </a:p>
          <a:p>
            <a:pPr lvl="2"/>
            <a:r>
              <a:rPr lang="en-US" dirty="0"/>
              <a:t>Includes locations, events, or circumstances over which the College exercises substantial control over both the respondent and the context in which the harassment occurs </a:t>
            </a:r>
          </a:p>
          <a:p>
            <a:r>
              <a:rPr lang="en-US" dirty="0"/>
              <a:t>Conduct must be against a person “in the United States” </a:t>
            </a:r>
          </a:p>
          <a:p>
            <a:pPr lvl="1"/>
            <a:r>
              <a:rPr lang="en-US" dirty="0"/>
              <a:t>Does not apply to study abroad or international education</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139120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Mandatory Dismissal</a:t>
            </a:r>
          </a:p>
        </p:txBody>
      </p:sp>
      <p:sp>
        <p:nvSpPr>
          <p:cNvPr id="3" name="Content Placeholder 2"/>
          <p:cNvSpPr>
            <a:spLocks noGrp="1"/>
          </p:cNvSpPr>
          <p:nvPr>
            <p:ph idx="1"/>
          </p:nvPr>
        </p:nvSpPr>
        <p:spPr>
          <a:xfrm>
            <a:off x="457200" y="2057400"/>
            <a:ext cx="8229600" cy="4297363"/>
          </a:xfrm>
        </p:spPr>
        <p:txBody>
          <a:bodyPr>
            <a:normAutofit/>
          </a:bodyPr>
          <a:lstStyle/>
          <a:p>
            <a:r>
              <a:rPr lang="en-US" dirty="0"/>
              <a:t>If conduct a) does not meet the definition of sexual harassment under 34 CFR 106, b) does not occur within the scope of education program or activity or c) does not occur in the U.S., the College must dismiss the complaint</a:t>
            </a:r>
          </a:p>
          <a:p>
            <a:pPr lvl="1"/>
            <a:r>
              <a:rPr lang="en-US" dirty="0"/>
              <a:t>Can be adjudicated under a separate process (e.g., HR process or student conduct process)</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996975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Permissive Dismissal</a:t>
            </a:r>
          </a:p>
        </p:txBody>
      </p:sp>
      <p:sp>
        <p:nvSpPr>
          <p:cNvPr id="3" name="Content Placeholder 2"/>
          <p:cNvSpPr>
            <a:spLocks noGrp="1"/>
          </p:cNvSpPr>
          <p:nvPr>
            <p:ph idx="1"/>
          </p:nvPr>
        </p:nvSpPr>
        <p:spPr>
          <a:xfrm>
            <a:off x="457200" y="2057400"/>
            <a:ext cx="8229600" cy="4297363"/>
          </a:xfrm>
        </p:spPr>
        <p:txBody>
          <a:bodyPr>
            <a:normAutofit lnSpcReduction="10000"/>
          </a:bodyPr>
          <a:lstStyle/>
          <a:p>
            <a:r>
              <a:rPr lang="en-US" dirty="0"/>
              <a:t>College MAY dismiss a Title IX Complaint if:</a:t>
            </a:r>
          </a:p>
          <a:p>
            <a:pPr lvl="1"/>
            <a:r>
              <a:rPr lang="en-US" dirty="0"/>
              <a:t>Complainant requests dismissal in writing</a:t>
            </a:r>
          </a:p>
          <a:p>
            <a:pPr lvl="1"/>
            <a:r>
              <a:rPr lang="en-US" dirty="0"/>
              <a:t>Respondent no longer employed or enrolled at institution</a:t>
            </a:r>
          </a:p>
          <a:p>
            <a:pPr lvl="1"/>
            <a:r>
              <a:rPr lang="en-US" dirty="0"/>
              <a:t>Specific circumstances prevent College from gathering sufficient evidence to reach a determination (rare)</a:t>
            </a:r>
          </a:p>
          <a:p>
            <a:r>
              <a:rPr lang="en-US" dirty="0"/>
              <a:t>Discretion of the Title IX Coordinator whether to dismiss for any of the above reasons</a:t>
            </a:r>
          </a:p>
          <a:p>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209157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Emergency Removal</a:t>
            </a:r>
          </a:p>
        </p:txBody>
      </p:sp>
      <p:sp>
        <p:nvSpPr>
          <p:cNvPr id="3" name="Content Placeholder 2"/>
          <p:cNvSpPr>
            <a:spLocks noGrp="1"/>
          </p:cNvSpPr>
          <p:nvPr>
            <p:ph idx="1"/>
          </p:nvPr>
        </p:nvSpPr>
        <p:spPr>
          <a:xfrm>
            <a:off x="457200" y="2057400"/>
            <a:ext cx="8229600" cy="4297363"/>
          </a:xfrm>
        </p:spPr>
        <p:txBody>
          <a:bodyPr>
            <a:normAutofit fontScale="92500" lnSpcReduction="20000"/>
          </a:bodyPr>
          <a:lstStyle/>
          <a:p>
            <a:r>
              <a:rPr lang="en-US" b="1" dirty="0"/>
              <a:t>Student respondent </a:t>
            </a:r>
            <a:r>
              <a:rPr lang="en-US" dirty="0"/>
              <a:t>can only be removed from a College program/activity if after an individualized safety and risk assessment, it is determined that there is an immediate physical health or safety risk to any student or individual </a:t>
            </a:r>
            <a:r>
              <a:rPr lang="en-US" i="1" dirty="0"/>
              <a:t>arising from the allegations</a:t>
            </a:r>
            <a:r>
              <a:rPr lang="en-US" dirty="0"/>
              <a:t> which justifies removal of the student respondent</a:t>
            </a:r>
          </a:p>
          <a:p>
            <a:r>
              <a:rPr lang="en-US" dirty="0"/>
              <a:t>Must provide </a:t>
            </a:r>
            <a:r>
              <a:rPr lang="en-US" b="1" dirty="0"/>
              <a:t>student respondent </a:t>
            </a:r>
            <a:r>
              <a:rPr lang="en-US" dirty="0"/>
              <a:t>with notice and opportunity to challenge the removal decision</a:t>
            </a:r>
          </a:p>
          <a:p>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562769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Administrative Leave</a:t>
            </a:r>
          </a:p>
        </p:txBody>
      </p:sp>
      <p:sp>
        <p:nvSpPr>
          <p:cNvPr id="3" name="Content Placeholder 2"/>
          <p:cNvSpPr>
            <a:spLocks noGrp="1"/>
          </p:cNvSpPr>
          <p:nvPr>
            <p:ph idx="1"/>
          </p:nvPr>
        </p:nvSpPr>
        <p:spPr>
          <a:xfrm>
            <a:off x="457200" y="2057400"/>
            <a:ext cx="8229600" cy="4297363"/>
          </a:xfrm>
        </p:spPr>
        <p:txBody>
          <a:bodyPr>
            <a:normAutofit/>
          </a:bodyPr>
          <a:lstStyle/>
          <a:p>
            <a:pPr marL="0" indent="0" algn="ctr">
              <a:buNone/>
            </a:pPr>
            <a:endParaRPr lang="en-US" dirty="0"/>
          </a:p>
          <a:p>
            <a:pPr marL="0" indent="0" algn="ctr">
              <a:buNone/>
            </a:pPr>
            <a:r>
              <a:rPr lang="en-US" dirty="0"/>
              <a:t>Employee respondents may be put on </a:t>
            </a:r>
            <a:r>
              <a:rPr lang="en-US" b="1" dirty="0"/>
              <a:t>paid or unpaid</a:t>
            </a:r>
            <a:r>
              <a:rPr lang="en-US" dirty="0"/>
              <a:t> administrative leave during a Title IX investigation </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532243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43200"/>
            <a:ext cx="8229600" cy="2209800"/>
          </a:xfrm>
        </p:spPr>
        <p:txBody>
          <a:bodyPr>
            <a:normAutofit/>
          </a:bodyPr>
          <a:lstStyle/>
          <a:p>
            <a:pPr marL="0" indent="0" algn="ctr">
              <a:buNone/>
            </a:pPr>
            <a:r>
              <a:rPr lang="en-US" sz="4800" b="1" dirty="0">
                <a:latin typeface="Times New Roman" panose="02020603050405020304" pitchFamily="18" charset="0"/>
                <a:cs typeface="Times New Roman" panose="02020603050405020304" pitchFamily="18" charset="0"/>
              </a:rPr>
              <a:t>Informal Resolution</a:t>
            </a:r>
          </a:p>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endParaRPr lang="en-US" sz="2800" b="1"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C33BDB3A-1A3D-48DA-A1BC-140BB6554235}"/>
              </a:ext>
            </a:extLst>
          </p:cNvPr>
          <p:cNvSpPr>
            <a:spLocks noGrp="1"/>
          </p:cNvSpPr>
          <p:nvPr>
            <p:ph type="dt" sz="half" idx="10"/>
          </p:nvPr>
        </p:nvSpPr>
        <p:spPr/>
        <p:txBody>
          <a:bodyPr/>
          <a:lstStyle/>
          <a:p>
            <a:fld id="{6BB21B83-7B30-442E-8F9C-17F231C93AD6}" type="datetime1">
              <a:rPr lang="en-US" smtClean="0"/>
              <a:t>4/3/2023</a:t>
            </a:fld>
            <a:endParaRPr lang="en-US"/>
          </a:p>
        </p:txBody>
      </p:sp>
    </p:spTree>
    <p:extLst>
      <p:ext uri="{BB962C8B-B14F-4D97-AF65-F5344CB8AC3E}">
        <p14:creationId xmlns:p14="http://schemas.microsoft.com/office/powerpoint/2010/main" val="1731503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Informal Resolution</a:t>
            </a:r>
          </a:p>
        </p:txBody>
      </p:sp>
      <p:sp>
        <p:nvSpPr>
          <p:cNvPr id="3" name="Content Placeholder 2"/>
          <p:cNvSpPr>
            <a:spLocks noGrp="1"/>
          </p:cNvSpPr>
          <p:nvPr>
            <p:ph idx="1"/>
          </p:nvPr>
        </p:nvSpPr>
        <p:spPr>
          <a:xfrm>
            <a:off x="457200" y="1828800"/>
            <a:ext cx="8229600" cy="5105400"/>
          </a:xfrm>
        </p:spPr>
        <p:txBody>
          <a:bodyPr>
            <a:normAutofit fontScale="77500" lnSpcReduction="20000"/>
          </a:bodyPr>
          <a:lstStyle/>
          <a:p>
            <a:r>
              <a:rPr lang="en-US" dirty="0"/>
              <a:t>College CANNOT</a:t>
            </a:r>
          </a:p>
          <a:p>
            <a:pPr lvl="1"/>
            <a:r>
              <a:rPr lang="en-US" dirty="0"/>
              <a:t>Use informal resolution in cases involving allegations of employee misconduct involving a student</a:t>
            </a:r>
          </a:p>
          <a:p>
            <a:pPr lvl="1"/>
            <a:r>
              <a:rPr lang="en-US" dirty="0"/>
              <a:t>Require parties to participate in informal resolution (process MUST be voluntary)</a:t>
            </a:r>
          </a:p>
          <a:p>
            <a:r>
              <a:rPr lang="en-US" dirty="0"/>
              <a:t>College MUST</a:t>
            </a:r>
          </a:p>
          <a:p>
            <a:pPr lvl="1"/>
            <a:r>
              <a:rPr lang="en-US" dirty="0"/>
              <a:t>Have a formal complaint on file prior to initiating an informal resolution process </a:t>
            </a:r>
          </a:p>
          <a:p>
            <a:pPr lvl="1"/>
            <a:r>
              <a:rPr lang="en-US" dirty="0"/>
              <a:t>Complete the informal resolution process within reasonably prompt timeframes</a:t>
            </a:r>
          </a:p>
          <a:p>
            <a:pPr lvl="1"/>
            <a:r>
              <a:rPr lang="en-US" dirty="0"/>
              <a:t>Allow any party to withdraw from the informal resolution process and proceed under a formal adjudication process at any time</a:t>
            </a:r>
          </a:p>
          <a:p>
            <a:pPr lvl="1"/>
            <a:r>
              <a:rPr lang="en-US" dirty="0"/>
              <a:t>Inform the parties about the nature/consequences of any confidentiality provisions within an informal resolution agreement</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dirty="0"/>
          </a:p>
        </p:txBody>
      </p:sp>
    </p:spTree>
    <p:extLst>
      <p:ext uri="{BB962C8B-B14F-4D97-AF65-F5344CB8AC3E}">
        <p14:creationId xmlns:p14="http://schemas.microsoft.com/office/powerpoint/2010/main" val="3945213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Informal Resolution Process</a:t>
            </a:r>
          </a:p>
        </p:txBody>
      </p:sp>
      <p:sp>
        <p:nvSpPr>
          <p:cNvPr id="3" name="Content Placeholder 2"/>
          <p:cNvSpPr>
            <a:spLocks noGrp="1"/>
          </p:cNvSpPr>
          <p:nvPr>
            <p:ph idx="1"/>
          </p:nvPr>
        </p:nvSpPr>
        <p:spPr>
          <a:xfrm>
            <a:off x="457200" y="1828800"/>
            <a:ext cx="8229600" cy="4892675"/>
          </a:xfrm>
        </p:spPr>
        <p:txBody>
          <a:bodyPr>
            <a:normAutofit fontScale="85000" lnSpcReduction="10000"/>
          </a:bodyPr>
          <a:lstStyle/>
          <a:p>
            <a:r>
              <a:rPr lang="en-US" dirty="0"/>
              <a:t>Written Notice of Informal Resolution</a:t>
            </a:r>
          </a:p>
          <a:p>
            <a:pPr lvl="1"/>
            <a:r>
              <a:rPr lang="en-US" dirty="0"/>
              <a:t>Notice must include allegations, description of the process, including right to withdraw from the informal process, potential consequences of proceeding under the informal process </a:t>
            </a:r>
          </a:p>
          <a:p>
            <a:pPr lvl="1"/>
            <a:r>
              <a:rPr lang="en-US" dirty="0"/>
              <a:t>Must obtain written, voluntary consent to an informal resolution agreement</a:t>
            </a:r>
          </a:p>
          <a:p>
            <a:r>
              <a:rPr lang="en-US" dirty="0"/>
              <a:t>Facilitated by Title IX Coordinator or other individual trained in informal resolution and can include conflict resolution strategies such as mediation, arbitration, restorative justice or informal negation </a:t>
            </a:r>
          </a:p>
          <a:p>
            <a:pPr lvl="1"/>
            <a:r>
              <a:rPr lang="en-US" dirty="0"/>
              <a:t>Must be impartial and free from conflicts of interest and bias</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dirty="0"/>
          </a:p>
        </p:txBody>
      </p:sp>
    </p:spTree>
    <p:extLst>
      <p:ext uri="{BB962C8B-B14F-4D97-AF65-F5344CB8AC3E}">
        <p14:creationId xmlns:p14="http://schemas.microsoft.com/office/powerpoint/2010/main" val="848271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43200"/>
            <a:ext cx="8229600" cy="2209800"/>
          </a:xfrm>
        </p:spPr>
        <p:txBody>
          <a:bodyPr>
            <a:normAutofit/>
          </a:bodyPr>
          <a:lstStyle/>
          <a:p>
            <a:pPr marL="0" indent="0" algn="ctr">
              <a:buNone/>
            </a:pPr>
            <a:r>
              <a:rPr lang="en-US" sz="4800" b="1" dirty="0">
                <a:latin typeface="Times New Roman" panose="02020603050405020304" pitchFamily="18" charset="0"/>
                <a:cs typeface="Times New Roman" panose="02020603050405020304" pitchFamily="18" charset="0"/>
              </a:rPr>
              <a:t>Investigations</a:t>
            </a:r>
          </a:p>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endParaRPr lang="en-US" sz="2800" b="1"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C33BDB3A-1A3D-48DA-A1BC-140BB6554235}"/>
              </a:ext>
            </a:extLst>
          </p:cNvPr>
          <p:cNvSpPr>
            <a:spLocks noGrp="1"/>
          </p:cNvSpPr>
          <p:nvPr>
            <p:ph type="dt" sz="half" idx="10"/>
          </p:nvPr>
        </p:nvSpPr>
        <p:spPr/>
        <p:txBody>
          <a:bodyPr/>
          <a:lstStyle/>
          <a:p>
            <a:fld id="{6BB21B83-7B30-442E-8F9C-17F231C93AD6}" type="datetime1">
              <a:rPr lang="en-US" smtClean="0"/>
              <a:t>4/3/2023</a:t>
            </a:fld>
            <a:endParaRPr lang="en-US"/>
          </a:p>
        </p:txBody>
      </p:sp>
    </p:spTree>
    <p:extLst>
      <p:ext uri="{BB962C8B-B14F-4D97-AF65-F5344CB8AC3E}">
        <p14:creationId xmlns:p14="http://schemas.microsoft.com/office/powerpoint/2010/main" val="74365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0656A-C4C0-4734-9176-47844C7CDA49}"/>
              </a:ext>
            </a:extLst>
          </p:cNvPr>
          <p:cNvSpPr>
            <a:spLocks noGrp="1"/>
          </p:cNvSpPr>
          <p:nvPr>
            <p:ph type="title"/>
          </p:nvPr>
        </p:nvSpPr>
        <p:spPr>
          <a:xfrm>
            <a:off x="533400" y="1066800"/>
            <a:ext cx="8229600" cy="5410200"/>
          </a:xfrm>
        </p:spPr>
        <p:txBody>
          <a:bodyPr>
            <a:normAutofit/>
          </a:bodyPr>
          <a:lstStyle/>
          <a:p>
            <a:r>
              <a:rPr lang="en-US" sz="3600" b="1" dirty="0">
                <a:latin typeface="Times New Roman" panose="02020603050405020304" pitchFamily="18" charset="0"/>
                <a:cs typeface="Times New Roman" panose="02020603050405020304" pitchFamily="18" charset="0"/>
              </a:rPr>
              <a:t>Jessica Morgan-Tate, J.D.</a:t>
            </a:r>
            <a:br>
              <a:rPr lang="en-US" sz="2800" b="1"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Director of Compliance &amp;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Title IX Coordinator </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Cochise College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Sierra Vista Campus, Student Union 1055</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Douglas Campus, ADM 105 (by appt)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(520) 452-2683 (office)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(316) 880-5424 (cell)</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hlinkClick r:id="rId2"/>
              </a:rPr>
              <a:t>morgantatej@cochise.edu</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hlinkClick r:id="rId3"/>
              </a:rPr>
              <a:t>www.cochise.edu/title-ix/</a:t>
            </a:r>
            <a:endParaRPr lang="en-US" sz="2800" dirty="0"/>
          </a:p>
        </p:txBody>
      </p:sp>
      <p:sp>
        <p:nvSpPr>
          <p:cNvPr id="3" name="Date Placeholder 2">
            <a:extLst>
              <a:ext uri="{FF2B5EF4-FFF2-40B4-BE49-F238E27FC236}">
                <a16:creationId xmlns:a16="http://schemas.microsoft.com/office/drawing/2014/main" id="{B61B85D9-43F5-47CE-909D-7280CC0BA660}"/>
              </a:ext>
            </a:extLst>
          </p:cNvPr>
          <p:cNvSpPr>
            <a:spLocks noGrp="1"/>
          </p:cNvSpPr>
          <p:nvPr>
            <p:ph type="dt" sz="half" idx="10"/>
          </p:nvPr>
        </p:nvSpPr>
        <p:spPr/>
        <p:txBody>
          <a:bodyPr/>
          <a:lstStyle/>
          <a:p>
            <a:fld id="{25102B96-D29E-4E98-928E-1EC00812E81D}" type="datetime1">
              <a:rPr lang="en-US" smtClean="0"/>
              <a:t>4/3/2023</a:t>
            </a:fld>
            <a:endParaRPr lang="en-US"/>
          </a:p>
        </p:txBody>
      </p:sp>
    </p:spTree>
    <p:extLst>
      <p:ext uri="{BB962C8B-B14F-4D97-AF65-F5344CB8AC3E}">
        <p14:creationId xmlns:p14="http://schemas.microsoft.com/office/powerpoint/2010/main" val="3334702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Investigator…</a:t>
            </a:r>
          </a:p>
        </p:txBody>
      </p:sp>
      <p:sp>
        <p:nvSpPr>
          <p:cNvPr id="3" name="Content Placeholder 2"/>
          <p:cNvSpPr>
            <a:spLocks noGrp="1"/>
          </p:cNvSpPr>
          <p:nvPr>
            <p:ph idx="1"/>
          </p:nvPr>
        </p:nvSpPr>
        <p:spPr>
          <a:xfrm>
            <a:off x="457200" y="2057400"/>
            <a:ext cx="8229600" cy="4297363"/>
          </a:xfrm>
        </p:spPr>
        <p:txBody>
          <a:bodyPr>
            <a:normAutofit/>
          </a:bodyPr>
          <a:lstStyle/>
          <a:p>
            <a:r>
              <a:rPr lang="en-US" u="sng" dirty="0"/>
              <a:t>Cannot</a:t>
            </a:r>
            <a:r>
              <a:rPr lang="en-US" dirty="0"/>
              <a:t> be the original or an appellate decision-maker</a:t>
            </a:r>
          </a:p>
          <a:p>
            <a:r>
              <a:rPr lang="en-US" u="sng" dirty="0"/>
              <a:t>Can</a:t>
            </a:r>
            <a:r>
              <a:rPr lang="en-US" dirty="0"/>
              <a:t> be internal or external to the institution</a:t>
            </a:r>
          </a:p>
          <a:p>
            <a:r>
              <a:rPr lang="en-US" b="1" dirty="0"/>
              <a:t>Must </a:t>
            </a:r>
            <a:r>
              <a:rPr lang="en-US" dirty="0"/>
              <a:t>be impartial/unbiased in general and with regards to the specific case</a:t>
            </a:r>
          </a:p>
          <a:p>
            <a:pPr lvl="1"/>
            <a:r>
              <a:rPr lang="en-US" dirty="0"/>
              <a:t>If an investigator has an actual or perceived conflict of interest in a particular case, they should be recused from investigating that case</a:t>
            </a:r>
          </a:p>
          <a:p>
            <a:pPr lvl="1"/>
            <a:endParaRPr lang="en-US" dirty="0"/>
          </a:p>
          <a:p>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479335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Prior to Initiating Investigation</a:t>
            </a:r>
          </a:p>
        </p:txBody>
      </p:sp>
      <p:sp>
        <p:nvSpPr>
          <p:cNvPr id="3" name="Content Placeholder 2"/>
          <p:cNvSpPr>
            <a:spLocks noGrp="1"/>
          </p:cNvSpPr>
          <p:nvPr>
            <p:ph idx="1"/>
          </p:nvPr>
        </p:nvSpPr>
        <p:spPr>
          <a:xfrm>
            <a:off x="457200" y="2057400"/>
            <a:ext cx="8229600" cy="4297363"/>
          </a:xfrm>
        </p:spPr>
        <p:txBody>
          <a:bodyPr>
            <a:normAutofit lnSpcReduction="10000"/>
          </a:bodyPr>
          <a:lstStyle/>
          <a:p>
            <a:r>
              <a:rPr lang="en-US" dirty="0"/>
              <a:t>Filing of Formal Complaint</a:t>
            </a:r>
          </a:p>
          <a:p>
            <a:r>
              <a:rPr lang="en-US" dirty="0"/>
              <a:t>Written Notice of Investigation to the Parties</a:t>
            </a:r>
          </a:p>
          <a:p>
            <a:pPr lvl="1"/>
            <a:r>
              <a:rPr lang="en-US" dirty="0"/>
              <a:t>Must include names of all parties, allegations and to extent possible date and location of the conduct alleged, right to advisor and right to review and comment on evidence, must also include statement of respondent’s entitlement to a presumption of innocence </a:t>
            </a:r>
          </a:p>
          <a:p>
            <a:pPr lvl="2"/>
            <a:r>
              <a:rPr lang="en-US" dirty="0"/>
              <a:t>New allegations discovered in the course of an investigation DO require a new notice of investigation</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607215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Burden of Proof and “Gag Orders”</a:t>
            </a:r>
          </a:p>
        </p:txBody>
      </p:sp>
      <p:sp>
        <p:nvSpPr>
          <p:cNvPr id="3" name="Content Placeholder 2"/>
          <p:cNvSpPr>
            <a:spLocks noGrp="1"/>
          </p:cNvSpPr>
          <p:nvPr>
            <p:ph idx="1"/>
          </p:nvPr>
        </p:nvSpPr>
        <p:spPr>
          <a:xfrm>
            <a:off x="457200" y="2057400"/>
            <a:ext cx="8229600" cy="4297363"/>
          </a:xfrm>
        </p:spPr>
        <p:txBody>
          <a:bodyPr>
            <a:normAutofit/>
          </a:bodyPr>
          <a:lstStyle/>
          <a:p>
            <a:r>
              <a:rPr lang="en-US" dirty="0"/>
              <a:t>Burden of proof is on the school, not the parties to the investigation</a:t>
            </a:r>
          </a:p>
          <a:p>
            <a:pPr lvl="1"/>
            <a:r>
              <a:rPr lang="en-US" dirty="0"/>
              <a:t>Cochise College uses the </a:t>
            </a:r>
            <a:r>
              <a:rPr lang="en-US" b="1" dirty="0"/>
              <a:t>preponderance of the evidence</a:t>
            </a:r>
            <a:r>
              <a:rPr lang="en-US" dirty="0"/>
              <a:t> standard</a:t>
            </a:r>
          </a:p>
          <a:p>
            <a:r>
              <a:rPr lang="en-US" u="sng" dirty="0"/>
              <a:t>Cannot</a:t>
            </a:r>
            <a:r>
              <a:rPr lang="en-US" dirty="0"/>
              <a:t> prevent parties from discussing allegations or gathering evidence</a:t>
            </a:r>
          </a:p>
          <a:p>
            <a:pPr lvl="1"/>
            <a:r>
              <a:rPr lang="en-US" dirty="0"/>
              <a:t>Must protect against retaliation/intimidation or parties and witnesses </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1636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Title IX Investigation</a:t>
            </a:r>
          </a:p>
        </p:txBody>
      </p:sp>
      <p:sp>
        <p:nvSpPr>
          <p:cNvPr id="3" name="Content Placeholder 2"/>
          <p:cNvSpPr>
            <a:spLocks noGrp="1"/>
          </p:cNvSpPr>
          <p:nvPr>
            <p:ph idx="1"/>
          </p:nvPr>
        </p:nvSpPr>
        <p:spPr>
          <a:xfrm>
            <a:off x="457200" y="2057400"/>
            <a:ext cx="8229600" cy="4297363"/>
          </a:xfrm>
        </p:spPr>
        <p:txBody>
          <a:bodyPr>
            <a:normAutofit lnSpcReduction="10000"/>
          </a:bodyPr>
          <a:lstStyle/>
          <a:p>
            <a:r>
              <a:rPr lang="en-US" dirty="0"/>
              <a:t>Specific steps in a Title IX investigation will change on a case-by-case basis </a:t>
            </a:r>
            <a:r>
              <a:rPr lang="en-US" u="sng" dirty="0"/>
              <a:t>BUT</a:t>
            </a:r>
            <a:r>
              <a:rPr lang="en-US" dirty="0"/>
              <a:t> </a:t>
            </a:r>
          </a:p>
          <a:p>
            <a:pPr lvl="1"/>
            <a:r>
              <a:rPr lang="en-US" dirty="0"/>
              <a:t>ALL investigations must be adequate, reliable, unbiased, impartial, prompt and provide all parties with equal opportunity to present witnesses and evidence</a:t>
            </a:r>
          </a:p>
          <a:p>
            <a:pPr lvl="1"/>
            <a:r>
              <a:rPr lang="en-US" dirty="0"/>
              <a:t>Must provide all parties adequate notice of interview and must include information about the date, time, location, participant and purpose of the interview in advance</a:t>
            </a:r>
          </a:p>
          <a:p>
            <a:pPr marL="457200" lvl="1" indent="0">
              <a:buNone/>
            </a:pPr>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1315886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Investigation Process</a:t>
            </a:r>
          </a:p>
        </p:txBody>
      </p:sp>
      <p:sp>
        <p:nvSpPr>
          <p:cNvPr id="3" name="Content Placeholder 2"/>
          <p:cNvSpPr>
            <a:spLocks noGrp="1"/>
          </p:cNvSpPr>
          <p:nvPr>
            <p:ph idx="1"/>
          </p:nvPr>
        </p:nvSpPr>
        <p:spPr>
          <a:xfrm>
            <a:off x="457200" y="2057400"/>
            <a:ext cx="8229600" cy="4297363"/>
          </a:xfrm>
        </p:spPr>
        <p:txBody>
          <a:bodyPr>
            <a:normAutofit fontScale="92500"/>
          </a:bodyPr>
          <a:lstStyle/>
          <a:p>
            <a:r>
              <a:rPr lang="en-US" dirty="0"/>
              <a:t>Develop an investigation plan</a:t>
            </a:r>
          </a:p>
          <a:p>
            <a:pPr lvl="1"/>
            <a:r>
              <a:rPr lang="en-US" dirty="0"/>
              <a:t>Review available documents, policies, evidence prior to interviewing parties or witnesses</a:t>
            </a:r>
          </a:p>
          <a:p>
            <a:pPr lvl="1"/>
            <a:r>
              <a:rPr lang="en-US" dirty="0"/>
              <a:t>Create pre-interview points/questions</a:t>
            </a:r>
          </a:p>
          <a:p>
            <a:pPr lvl="1"/>
            <a:r>
              <a:rPr lang="en-US" dirty="0"/>
              <a:t>Determine order of interviews </a:t>
            </a:r>
          </a:p>
          <a:p>
            <a:r>
              <a:rPr lang="en-US" dirty="0"/>
              <a:t>Points to review with interviewees</a:t>
            </a:r>
          </a:p>
          <a:p>
            <a:pPr lvl="1"/>
            <a:r>
              <a:rPr lang="en-US" dirty="0"/>
              <a:t>Process, any confidentiality expectations, expectation for honest cooperation, non-retaliation policies (including how to report retaliation) </a:t>
            </a:r>
          </a:p>
          <a:p>
            <a:pPr marL="457200" lvl="1" indent="0">
              <a:buNone/>
            </a:pPr>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1952637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Basic Interview Questions &amp; Tips</a:t>
            </a:r>
          </a:p>
        </p:txBody>
      </p:sp>
      <p:sp>
        <p:nvSpPr>
          <p:cNvPr id="3" name="Content Placeholder 2"/>
          <p:cNvSpPr>
            <a:spLocks noGrp="1"/>
          </p:cNvSpPr>
          <p:nvPr>
            <p:ph idx="1"/>
          </p:nvPr>
        </p:nvSpPr>
        <p:spPr>
          <a:xfrm>
            <a:off x="457200" y="1828800"/>
            <a:ext cx="8229600" cy="4892675"/>
          </a:xfrm>
        </p:spPr>
        <p:txBody>
          <a:bodyPr>
            <a:normAutofit fontScale="55000" lnSpcReduction="20000"/>
          </a:bodyPr>
          <a:lstStyle/>
          <a:p>
            <a:r>
              <a:rPr lang="en-US" b="1" dirty="0"/>
              <a:t>Basic Interview Questions</a:t>
            </a:r>
          </a:p>
          <a:p>
            <a:pPr lvl="1"/>
            <a:r>
              <a:rPr lang="en-US" dirty="0"/>
              <a:t>Who committed the alleged acts?   </a:t>
            </a:r>
          </a:p>
          <a:p>
            <a:pPr lvl="1"/>
            <a:r>
              <a:rPr lang="en-US" dirty="0"/>
              <a:t>Who else was around? </a:t>
            </a:r>
          </a:p>
          <a:p>
            <a:pPr lvl="1"/>
            <a:r>
              <a:rPr lang="en-US" dirty="0"/>
              <a:t>What exactly occurred or was said? Include details. </a:t>
            </a:r>
          </a:p>
          <a:p>
            <a:pPr lvl="1"/>
            <a:r>
              <a:rPr lang="en-US" dirty="0"/>
              <a:t>When did it occur, and was it a one-time event, repeated event, ongoing? </a:t>
            </a:r>
          </a:p>
          <a:p>
            <a:pPr lvl="1"/>
            <a:r>
              <a:rPr lang="en-US" dirty="0"/>
              <a:t>Where did it occur? </a:t>
            </a:r>
          </a:p>
          <a:p>
            <a:pPr lvl="1"/>
            <a:r>
              <a:rPr lang="en-US" dirty="0"/>
              <a:t>How did you react? How did it affect you? </a:t>
            </a:r>
          </a:p>
          <a:p>
            <a:pPr lvl="1"/>
            <a:r>
              <a:rPr lang="en-US" dirty="0"/>
              <a:t>Are there other individuals who might have relevant information? </a:t>
            </a:r>
          </a:p>
          <a:p>
            <a:pPr lvl="1"/>
            <a:r>
              <a:rPr lang="en-US" dirty="0"/>
              <a:t>Did you tell anyone about it? </a:t>
            </a:r>
          </a:p>
          <a:p>
            <a:pPr lvl="1"/>
            <a:r>
              <a:rPr lang="en-US" dirty="0"/>
              <a:t>Ask for any available evidence (including social media content). </a:t>
            </a:r>
          </a:p>
          <a:p>
            <a:pPr lvl="1"/>
            <a:r>
              <a:rPr lang="en-US" dirty="0"/>
              <a:t>Probe for hidden agendas. </a:t>
            </a:r>
          </a:p>
          <a:p>
            <a:r>
              <a:rPr lang="en-US" b="1" dirty="0"/>
              <a:t>Interview tips</a:t>
            </a:r>
          </a:p>
          <a:p>
            <a:pPr lvl="1"/>
            <a:r>
              <a:rPr lang="en-US" dirty="0"/>
              <a:t>Consider personality, tone, and psychological dynamics. </a:t>
            </a:r>
          </a:p>
          <a:p>
            <a:pPr lvl="1"/>
            <a:r>
              <a:rPr lang="en-US" dirty="0"/>
              <a:t>Focus on facts, avoid spending too much time discussing “why?” questions. </a:t>
            </a:r>
          </a:p>
          <a:p>
            <a:pPr lvl="1"/>
            <a:r>
              <a:rPr lang="en-US" dirty="0"/>
              <a:t>Avoid prejudging evidence. </a:t>
            </a:r>
          </a:p>
          <a:p>
            <a:pPr lvl="1"/>
            <a:r>
              <a:rPr lang="en-US" dirty="0"/>
              <a:t>Consider all possibilities. </a:t>
            </a:r>
          </a:p>
          <a:p>
            <a:pPr lvl="1"/>
            <a:r>
              <a:rPr lang="en-US" dirty="0"/>
              <a:t>Be an active listener. </a:t>
            </a:r>
          </a:p>
          <a:p>
            <a:pPr lvl="1"/>
            <a:r>
              <a:rPr lang="en-US" dirty="0"/>
              <a:t>Take notes or record. </a:t>
            </a:r>
          </a:p>
          <a:p>
            <a:pPr lvl="1"/>
            <a:r>
              <a:rPr lang="en-US" dirty="0"/>
              <a:t>Control emotions, be investigative rather than an advocate. </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007691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Written Investigation Report</a:t>
            </a:r>
          </a:p>
        </p:txBody>
      </p:sp>
      <p:sp>
        <p:nvSpPr>
          <p:cNvPr id="3" name="Content Placeholder 2"/>
          <p:cNvSpPr>
            <a:spLocks noGrp="1"/>
          </p:cNvSpPr>
          <p:nvPr>
            <p:ph idx="1"/>
          </p:nvPr>
        </p:nvSpPr>
        <p:spPr>
          <a:xfrm>
            <a:off x="457200" y="1828800"/>
            <a:ext cx="8229600" cy="4892675"/>
          </a:xfrm>
        </p:spPr>
        <p:txBody>
          <a:bodyPr>
            <a:normAutofit fontScale="77500" lnSpcReduction="20000"/>
          </a:bodyPr>
          <a:lstStyle/>
          <a:p>
            <a:r>
              <a:rPr lang="en-US" dirty="0"/>
              <a:t>Investigator must ask questions and sort through evidence, both inculpatory and exculpatory, to produce a </a:t>
            </a:r>
            <a:r>
              <a:rPr lang="en-US" u="sng" dirty="0"/>
              <a:t>fair summary of all relevant evidence</a:t>
            </a:r>
          </a:p>
          <a:p>
            <a:pPr lvl="1"/>
            <a:r>
              <a:rPr lang="en-US" dirty="0"/>
              <a:t>After conducting all interviews and receiving all evidence, but prior to completion of the investigative report, each party must be provided with copies of any evidence directly related to the allegations in the complaint </a:t>
            </a:r>
          </a:p>
          <a:p>
            <a:pPr lvl="2"/>
            <a:r>
              <a:rPr lang="en-US" dirty="0"/>
              <a:t>Each party must have 10 days to submit a written response to the investigator </a:t>
            </a:r>
          </a:p>
          <a:p>
            <a:pPr lvl="2"/>
            <a:r>
              <a:rPr lang="en-US" dirty="0"/>
              <a:t>The investigator must “consider” written responses prior to completing investigative report. </a:t>
            </a:r>
          </a:p>
          <a:p>
            <a:pPr lvl="1"/>
            <a:r>
              <a:rPr lang="en-US" dirty="0"/>
              <a:t>Final investigative report must be provided to each party and the party’s advisor, if any, at least 10 days prior to the decision-maker making a determination regarding responsibility. </a:t>
            </a:r>
          </a:p>
          <a:p>
            <a:pPr lvl="2"/>
            <a:r>
              <a:rPr lang="en-US" dirty="0"/>
              <a:t>Parties must be given an opportunity to review and provide written response to investigative report.</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1548185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43200"/>
            <a:ext cx="8229600" cy="2209800"/>
          </a:xfrm>
        </p:spPr>
        <p:txBody>
          <a:bodyPr>
            <a:normAutofit/>
          </a:bodyPr>
          <a:lstStyle/>
          <a:p>
            <a:pPr marL="0" indent="0" algn="ctr">
              <a:buNone/>
            </a:pPr>
            <a:r>
              <a:rPr lang="en-US" sz="4800" b="1" dirty="0">
                <a:latin typeface="Times New Roman" panose="02020603050405020304" pitchFamily="18" charset="0"/>
                <a:cs typeface="Times New Roman" panose="02020603050405020304" pitchFamily="18" charset="0"/>
              </a:rPr>
              <a:t>Decision-Making Process</a:t>
            </a:r>
          </a:p>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endParaRPr lang="en-US" sz="2800" b="1"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C33BDB3A-1A3D-48DA-A1BC-140BB6554235}"/>
              </a:ext>
            </a:extLst>
          </p:cNvPr>
          <p:cNvSpPr>
            <a:spLocks noGrp="1"/>
          </p:cNvSpPr>
          <p:nvPr>
            <p:ph type="dt" sz="half" idx="10"/>
          </p:nvPr>
        </p:nvSpPr>
        <p:spPr/>
        <p:txBody>
          <a:bodyPr/>
          <a:lstStyle/>
          <a:p>
            <a:fld id="{6BB21B83-7B30-442E-8F9C-17F231C93AD6}" type="datetime1">
              <a:rPr lang="en-US" smtClean="0"/>
              <a:t>4/3/2023</a:t>
            </a:fld>
            <a:endParaRPr lang="en-US"/>
          </a:p>
        </p:txBody>
      </p:sp>
    </p:spTree>
    <p:extLst>
      <p:ext uri="{BB962C8B-B14F-4D97-AF65-F5344CB8AC3E}">
        <p14:creationId xmlns:p14="http://schemas.microsoft.com/office/powerpoint/2010/main" val="2723237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Decision Makers…</a:t>
            </a:r>
          </a:p>
        </p:txBody>
      </p:sp>
      <p:sp>
        <p:nvSpPr>
          <p:cNvPr id="3" name="Content Placeholder 2"/>
          <p:cNvSpPr>
            <a:spLocks noGrp="1"/>
          </p:cNvSpPr>
          <p:nvPr>
            <p:ph idx="1"/>
          </p:nvPr>
        </p:nvSpPr>
        <p:spPr>
          <a:xfrm>
            <a:off x="457200" y="1828800"/>
            <a:ext cx="8229600" cy="4892675"/>
          </a:xfrm>
        </p:spPr>
        <p:txBody>
          <a:bodyPr>
            <a:normAutofit/>
          </a:bodyPr>
          <a:lstStyle/>
          <a:p>
            <a:pPr marL="0" indent="0" algn="ctr">
              <a:buNone/>
            </a:pPr>
            <a:endParaRPr lang="en-US" u="sng" dirty="0"/>
          </a:p>
          <a:p>
            <a:pPr marL="0" indent="0" algn="ctr">
              <a:buNone/>
            </a:pPr>
            <a:r>
              <a:rPr lang="en-US" dirty="0"/>
              <a:t>CANNOT be the Title IX Coordinator, the investigator assigned to the case or an appellate decision maker</a:t>
            </a:r>
          </a:p>
          <a:p>
            <a:pPr marL="0" indent="0" algn="ctr">
              <a:buNone/>
            </a:pPr>
            <a:endParaRPr lang="en-US" dirty="0"/>
          </a:p>
          <a:p>
            <a:pPr marL="0" indent="0" algn="ctr">
              <a:buNone/>
            </a:pPr>
            <a:r>
              <a:rPr lang="en-US" dirty="0"/>
              <a:t>CAN be an individual person or a panel of people</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8115952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Role of the Decision Maker</a:t>
            </a:r>
          </a:p>
        </p:txBody>
      </p:sp>
      <p:sp>
        <p:nvSpPr>
          <p:cNvPr id="3" name="Content Placeholder 2"/>
          <p:cNvSpPr>
            <a:spLocks noGrp="1"/>
          </p:cNvSpPr>
          <p:nvPr>
            <p:ph idx="1"/>
          </p:nvPr>
        </p:nvSpPr>
        <p:spPr>
          <a:xfrm>
            <a:off x="457200" y="1828800"/>
            <a:ext cx="8229600" cy="4892675"/>
          </a:xfrm>
        </p:spPr>
        <p:txBody>
          <a:bodyPr>
            <a:normAutofit fontScale="92500" lnSpcReduction="10000"/>
          </a:bodyPr>
          <a:lstStyle/>
          <a:p>
            <a:r>
              <a:rPr lang="en-US" dirty="0"/>
              <a:t>Neutral party who objectively evaluates all relevant evidence, both inculpatory and exculpatory</a:t>
            </a:r>
          </a:p>
          <a:p>
            <a:pPr lvl="1"/>
            <a:r>
              <a:rPr lang="en-US" dirty="0"/>
              <a:t>Inculpatory: evidence tending to incriminate</a:t>
            </a:r>
          </a:p>
          <a:p>
            <a:pPr lvl="1"/>
            <a:r>
              <a:rPr lang="en-US" dirty="0"/>
              <a:t>Exculpatory: evidence tending to clear from alleged guilt or fault</a:t>
            </a:r>
          </a:p>
          <a:p>
            <a:r>
              <a:rPr lang="en-US" dirty="0"/>
              <a:t>Oversees the live hearing process and makes determinations of relevancy of advisor questions during that process</a:t>
            </a:r>
          </a:p>
          <a:p>
            <a:r>
              <a:rPr lang="en-US" dirty="0"/>
              <a:t>Reaches a determination of responsibility without deference to the investigation report</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384857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Basic Requirements</a:t>
            </a:r>
          </a:p>
        </p:txBody>
      </p:sp>
      <p:sp>
        <p:nvSpPr>
          <p:cNvPr id="3" name="Content Placeholder 2"/>
          <p:cNvSpPr>
            <a:spLocks noGrp="1"/>
          </p:cNvSpPr>
          <p:nvPr>
            <p:ph idx="1"/>
          </p:nvPr>
        </p:nvSpPr>
        <p:spPr>
          <a:xfrm>
            <a:off x="457200" y="2057400"/>
            <a:ext cx="8229600" cy="4297363"/>
          </a:xfrm>
        </p:spPr>
        <p:txBody>
          <a:bodyPr>
            <a:normAutofit lnSpcReduction="10000"/>
          </a:bodyPr>
          <a:lstStyle/>
          <a:p>
            <a:pPr lvl="1"/>
            <a:r>
              <a:rPr lang="en-US" dirty="0"/>
              <a:t>Prohibits discrimination on basis of sex in education programs </a:t>
            </a:r>
          </a:p>
          <a:p>
            <a:pPr lvl="1"/>
            <a:r>
              <a:rPr lang="en-US" dirty="0"/>
              <a:t>Protects students, employees, applicants &amp; all other persons participating in education program or activity</a:t>
            </a:r>
          </a:p>
          <a:p>
            <a:pPr lvl="1"/>
            <a:r>
              <a:rPr lang="en-US" dirty="0"/>
              <a:t>Schools must have a “Title IX Coordinator”</a:t>
            </a:r>
          </a:p>
          <a:p>
            <a:pPr lvl="1"/>
            <a:r>
              <a:rPr lang="en-US" dirty="0"/>
              <a:t>Records of investigations, decisions, appeals, informal resolutions and training materials to train Title IX team must be retained for </a:t>
            </a:r>
            <a:r>
              <a:rPr lang="en-US" b="1" dirty="0"/>
              <a:t>7 years</a:t>
            </a:r>
          </a:p>
          <a:p>
            <a:pPr lvl="2"/>
            <a:r>
              <a:rPr lang="en-US" dirty="0"/>
              <a:t>Title IX Team must be trained on annual basis</a:t>
            </a:r>
          </a:p>
          <a:p>
            <a:pPr lvl="1"/>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9000551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Live Hearing Requirements</a:t>
            </a:r>
          </a:p>
        </p:txBody>
      </p:sp>
      <p:sp>
        <p:nvSpPr>
          <p:cNvPr id="3" name="Content Placeholder 2"/>
          <p:cNvSpPr>
            <a:spLocks noGrp="1"/>
          </p:cNvSpPr>
          <p:nvPr>
            <p:ph idx="1"/>
          </p:nvPr>
        </p:nvSpPr>
        <p:spPr>
          <a:xfrm>
            <a:off x="457200" y="1828800"/>
            <a:ext cx="8229600" cy="4892675"/>
          </a:xfrm>
        </p:spPr>
        <p:txBody>
          <a:bodyPr>
            <a:normAutofit fontScale="85000" lnSpcReduction="20000"/>
          </a:bodyPr>
          <a:lstStyle/>
          <a:p>
            <a:r>
              <a:rPr lang="en-US" dirty="0"/>
              <a:t>All parties must have an advisor who may, but does not have to be, an attorney</a:t>
            </a:r>
          </a:p>
          <a:p>
            <a:pPr lvl="1"/>
            <a:r>
              <a:rPr lang="en-US" dirty="0"/>
              <a:t>If a party does not have an advisor, the institution must provide one free of charge</a:t>
            </a:r>
          </a:p>
          <a:p>
            <a:r>
              <a:rPr lang="en-US" dirty="0"/>
              <a:t>Cross-Examination</a:t>
            </a:r>
          </a:p>
          <a:p>
            <a:pPr lvl="1"/>
            <a:r>
              <a:rPr lang="en-US" dirty="0"/>
              <a:t>Advisors are permitted to ask parties and witnesses relevant questions, including questions that challenge credibility, and to conduct cross-examination</a:t>
            </a:r>
          </a:p>
          <a:p>
            <a:pPr lvl="1"/>
            <a:r>
              <a:rPr lang="en-US" dirty="0"/>
              <a:t>Must be live and direct (college cannot </a:t>
            </a:r>
            <a:r>
              <a:rPr lang="en-US" u="sng" dirty="0"/>
              <a:t>require</a:t>
            </a:r>
            <a:r>
              <a:rPr lang="en-US" dirty="0"/>
              <a:t> pre-submitted written questions)</a:t>
            </a:r>
          </a:p>
          <a:p>
            <a:pPr lvl="1"/>
            <a:r>
              <a:rPr lang="en-US" dirty="0"/>
              <a:t>Decision-maker must decide on the spot whether an advisor’s question is relevant </a:t>
            </a:r>
            <a:r>
              <a:rPr lang="en-US" u="sng" dirty="0"/>
              <a:t>prior</a:t>
            </a:r>
            <a:r>
              <a:rPr lang="en-US" dirty="0"/>
              <a:t> to its being answered</a:t>
            </a:r>
          </a:p>
          <a:p>
            <a:pPr lvl="2"/>
            <a:r>
              <a:rPr lang="en-US" dirty="0"/>
              <a:t>If not relevant, must state it is not relevant, direct the party/witness not to answer and explain why the question is irrelevant</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14094906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b="1" dirty="0"/>
              <a:t>Live Hearing Procedure and Decorum</a:t>
            </a:r>
          </a:p>
        </p:txBody>
      </p:sp>
      <p:sp>
        <p:nvSpPr>
          <p:cNvPr id="3" name="Content Placeholder 2"/>
          <p:cNvSpPr>
            <a:spLocks noGrp="1"/>
          </p:cNvSpPr>
          <p:nvPr>
            <p:ph idx="1"/>
          </p:nvPr>
        </p:nvSpPr>
        <p:spPr>
          <a:xfrm>
            <a:off x="457200" y="1828800"/>
            <a:ext cx="8229600" cy="4892675"/>
          </a:xfrm>
        </p:spPr>
        <p:txBody>
          <a:bodyPr>
            <a:normAutofit fontScale="85000" lnSpcReduction="10000"/>
          </a:bodyPr>
          <a:lstStyle/>
          <a:p>
            <a:r>
              <a:rPr lang="en-US" dirty="0"/>
              <a:t>Parties must be able to see and hear each other in real time (must be a live hearing)</a:t>
            </a:r>
          </a:p>
          <a:p>
            <a:pPr lvl="1"/>
            <a:r>
              <a:rPr lang="en-US" dirty="0"/>
              <a:t>The hearing may take place with parties in separate rooms via virtual technology provided by the institution </a:t>
            </a:r>
          </a:p>
          <a:p>
            <a:pPr lvl="1"/>
            <a:r>
              <a:rPr lang="en-US" dirty="0"/>
              <a:t>An audio or visual recording or written transcript of the live hearing must be created and be made available to the parties upon request</a:t>
            </a:r>
          </a:p>
          <a:p>
            <a:r>
              <a:rPr lang="en-US" dirty="0"/>
              <a:t>The College may develop rules of decorum to keep the hearing civil and if advisors violate those rules the institution may appoint a new advisor</a:t>
            </a:r>
          </a:p>
          <a:p>
            <a:r>
              <a:rPr lang="en-US" dirty="0"/>
              <a:t>The College does not have subpoena power (i.e., cannot force individuals to participate in the process)</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822516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Determining Responsibility</a:t>
            </a:r>
          </a:p>
        </p:txBody>
      </p:sp>
      <p:sp>
        <p:nvSpPr>
          <p:cNvPr id="3" name="Content Placeholder 2"/>
          <p:cNvSpPr>
            <a:spLocks noGrp="1"/>
          </p:cNvSpPr>
          <p:nvPr>
            <p:ph idx="1"/>
          </p:nvPr>
        </p:nvSpPr>
        <p:spPr>
          <a:xfrm>
            <a:off x="457200" y="1828800"/>
            <a:ext cx="8229600" cy="4892675"/>
          </a:xfrm>
        </p:spPr>
        <p:txBody>
          <a:bodyPr>
            <a:normAutofit fontScale="92500" lnSpcReduction="20000"/>
          </a:bodyPr>
          <a:lstStyle/>
          <a:p>
            <a:r>
              <a:rPr lang="en-US" dirty="0"/>
              <a:t>Following live hearing, the decision maker must determine responsibility </a:t>
            </a:r>
          </a:p>
          <a:p>
            <a:pPr lvl="1"/>
            <a:r>
              <a:rPr lang="en-US" dirty="0"/>
              <a:t>Did a violation of the policy occur?  Must make an independent assessment of the evidence with no deference to the investigation report </a:t>
            </a:r>
          </a:p>
          <a:p>
            <a:r>
              <a:rPr lang="en-US" dirty="0"/>
              <a:t>Credibility</a:t>
            </a:r>
          </a:p>
          <a:p>
            <a:pPr lvl="1"/>
            <a:r>
              <a:rPr lang="en-US" dirty="0"/>
              <a:t>Avoid judgments based on protected characteristics or status as complainant, respondent or witness</a:t>
            </a:r>
          </a:p>
          <a:p>
            <a:pPr lvl="1"/>
            <a:r>
              <a:rPr lang="en-US" dirty="0"/>
              <a:t> Do not rely on “demeanor” alone – can be inaccurate, especially in traumatic situations </a:t>
            </a:r>
          </a:p>
          <a:p>
            <a:pPr lvl="2"/>
            <a:r>
              <a:rPr lang="en-US" dirty="0"/>
              <a:t>Important to take effects of trauma into account </a:t>
            </a:r>
          </a:p>
          <a:p>
            <a:pPr lvl="1"/>
            <a:r>
              <a:rPr lang="en-US" dirty="0"/>
              <a:t>Other factors for credibility include consistency; plausibility; and reliability </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306407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Written Decision Letter</a:t>
            </a:r>
          </a:p>
        </p:txBody>
      </p:sp>
      <p:sp>
        <p:nvSpPr>
          <p:cNvPr id="3" name="Content Placeholder 2"/>
          <p:cNvSpPr>
            <a:spLocks noGrp="1"/>
          </p:cNvSpPr>
          <p:nvPr>
            <p:ph idx="1"/>
          </p:nvPr>
        </p:nvSpPr>
        <p:spPr>
          <a:xfrm>
            <a:off x="457200" y="1828800"/>
            <a:ext cx="8229600" cy="4892675"/>
          </a:xfrm>
        </p:spPr>
        <p:txBody>
          <a:bodyPr>
            <a:normAutofit fontScale="85000" lnSpcReduction="10000"/>
          </a:bodyPr>
          <a:lstStyle/>
          <a:p>
            <a:r>
              <a:rPr lang="en-US" dirty="0"/>
              <a:t>Decision must be provided to parties simultaneously and is not final until either a written determination is issued following an appeal; or if no appeal is taken, the date the appeal deadline expires</a:t>
            </a:r>
          </a:p>
          <a:p>
            <a:r>
              <a:rPr lang="en-US" dirty="0"/>
              <a:t>Written Decision Letter must include: </a:t>
            </a:r>
          </a:p>
          <a:p>
            <a:pPr lvl="1"/>
            <a:r>
              <a:rPr lang="en-US" dirty="0"/>
              <a:t> Identification of Allegations</a:t>
            </a:r>
          </a:p>
          <a:p>
            <a:pPr lvl="1"/>
            <a:r>
              <a:rPr lang="en-US" dirty="0"/>
              <a:t>Procedural Steps </a:t>
            </a:r>
          </a:p>
          <a:p>
            <a:pPr lvl="1"/>
            <a:r>
              <a:rPr lang="en-US" dirty="0"/>
              <a:t>Findings of Fact </a:t>
            </a:r>
          </a:p>
          <a:p>
            <a:pPr lvl="1"/>
            <a:r>
              <a:rPr lang="en-US" dirty="0"/>
              <a:t>Application of Facts to Social Standards Violation</a:t>
            </a:r>
          </a:p>
          <a:p>
            <a:pPr lvl="1"/>
            <a:r>
              <a:rPr lang="en-US" dirty="0"/>
              <a:t>Statement of Results and Rationale for Each Allegation</a:t>
            </a:r>
          </a:p>
          <a:p>
            <a:pPr lvl="1"/>
            <a:r>
              <a:rPr lang="en-US" dirty="0"/>
              <a:t>Sanctions and Remedies </a:t>
            </a:r>
          </a:p>
          <a:p>
            <a:pPr lvl="1"/>
            <a:r>
              <a:rPr lang="en-US" dirty="0"/>
              <a:t>Appeal Procedures</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1203383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Decision Maker on Appeal…</a:t>
            </a:r>
          </a:p>
        </p:txBody>
      </p:sp>
      <p:sp>
        <p:nvSpPr>
          <p:cNvPr id="3" name="Content Placeholder 2"/>
          <p:cNvSpPr>
            <a:spLocks noGrp="1"/>
          </p:cNvSpPr>
          <p:nvPr>
            <p:ph idx="1"/>
          </p:nvPr>
        </p:nvSpPr>
        <p:spPr>
          <a:xfrm>
            <a:off x="457200" y="1828800"/>
            <a:ext cx="8229600" cy="4892675"/>
          </a:xfrm>
        </p:spPr>
        <p:txBody>
          <a:bodyPr>
            <a:normAutofit/>
          </a:bodyPr>
          <a:lstStyle/>
          <a:p>
            <a:pPr marL="0" indent="0" algn="ctr">
              <a:buNone/>
            </a:pPr>
            <a:endParaRPr lang="en-US" dirty="0"/>
          </a:p>
          <a:p>
            <a:pPr marL="0" indent="0" algn="ctr">
              <a:buNone/>
            </a:pPr>
            <a:r>
              <a:rPr lang="en-US" dirty="0"/>
              <a:t>Decision Maker on Appeal CANNOT be Title IX Coordinator, Investigator or Decision Maker and cannot have conflict of interest or bias</a:t>
            </a:r>
          </a:p>
          <a:p>
            <a:pPr marL="0" indent="0" algn="ctr">
              <a:buNone/>
            </a:pPr>
            <a:endParaRPr lang="en-US" dirty="0"/>
          </a:p>
          <a:p>
            <a:pPr marL="0" indent="0" algn="ctr">
              <a:buNone/>
            </a:pPr>
            <a:r>
              <a:rPr lang="en-US" dirty="0"/>
              <a:t>Can be a single person or a panel</a:t>
            </a:r>
          </a:p>
          <a:p>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13366694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Appeals</a:t>
            </a:r>
          </a:p>
        </p:txBody>
      </p:sp>
      <p:sp>
        <p:nvSpPr>
          <p:cNvPr id="3" name="Content Placeholder 2"/>
          <p:cNvSpPr>
            <a:spLocks noGrp="1"/>
          </p:cNvSpPr>
          <p:nvPr>
            <p:ph idx="1"/>
          </p:nvPr>
        </p:nvSpPr>
        <p:spPr>
          <a:xfrm>
            <a:off x="457200" y="1828800"/>
            <a:ext cx="8229600" cy="4892675"/>
          </a:xfrm>
        </p:spPr>
        <p:txBody>
          <a:bodyPr>
            <a:normAutofit fontScale="77500" lnSpcReduction="20000"/>
          </a:bodyPr>
          <a:lstStyle/>
          <a:p>
            <a:pPr marL="0" indent="0">
              <a:buNone/>
            </a:pPr>
            <a:r>
              <a:rPr lang="en-US" dirty="0"/>
              <a:t>Mandatory Appeals – College must allow a party to appeal a decision on the basis of: </a:t>
            </a:r>
          </a:p>
          <a:p>
            <a:r>
              <a:rPr lang="en-US" dirty="0"/>
              <a:t>Procedural irregularity that affected the outcome of the matter </a:t>
            </a:r>
          </a:p>
          <a:p>
            <a:r>
              <a:rPr lang="en-US" dirty="0"/>
              <a:t>New evidence not reasonably available at the time of the determination regarding responsibility or dismissal was made IF that evidence could affect outcome; or </a:t>
            </a:r>
          </a:p>
          <a:p>
            <a:r>
              <a:rPr lang="en-US" dirty="0"/>
              <a:t>Title IX Coordinator, Investigator, or Decision Maker had conflict of interest or bias for or against either party that affected the outcome </a:t>
            </a:r>
          </a:p>
          <a:p>
            <a:pPr marL="0" indent="0">
              <a:buNone/>
            </a:pPr>
            <a:r>
              <a:rPr lang="en-US" dirty="0"/>
              <a:t>Permissive Appeals – College MAY allow appeals on any other basis so long as the opportunity to appeal on those bases are offered equally to all parties</a:t>
            </a:r>
          </a:p>
          <a:p>
            <a:r>
              <a:rPr lang="en-US" dirty="0"/>
              <a:t>Example: proportionality of sanction to offense</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dirty="0"/>
          </a:p>
        </p:txBody>
      </p:sp>
    </p:spTree>
    <p:extLst>
      <p:ext uri="{BB962C8B-B14F-4D97-AF65-F5344CB8AC3E}">
        <p14:creationId xmlns:p14="http://schemas.microsoft.com/office/powerpoint/2010/main" val="6263358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43200"/>
            <a:ext cx="8229600" cy="2209800"/>
          </a:xfrm>
        </p:spPr>
        <p:txBody>
          <a:bodyPr>
            <a:normAutofit/>
          </a:bodyPr>
          <a:lstStyle/>
          <a:p>
            <a:pPr marL="0" indent="0" algn="ctr">
              <a:buNone/>
            </a:pPr>
            <a:r>
              <a:rPr lang="en-US" sz="4800" b="1" dirty="0">
                <a:latin typeface="Times New Roman" panose="02020603050405020304" pitchFamily="18" charset="0"/>
                <a:cs typeface="Times New Roman" panose="02020603050405020304" pitchFamily="18" charset="0"/>
              </a:rPr>
              <a:t>Relevance</a:t>
            </a:r>
          </a:p>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endParaRPr lang="en-US" sz="2800" b="1"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C33BDB3A-1A3D-48DA-A1BC-140BB6554235}"/>
              </a:ext>
            </a:extLst>
          </p:cNvPr>
          <p:cNvSpPr>
            <a:spLocks noGrp="1"/>
          </p:cNvSpPr>
          <p:nvPr>
            <p:ph type="dt" sz="half" idx="10"/>
          </p:nvPr>
        </p:nvSpPr>
        <p:spPr/>
        <p:txBody>
          <a:bodyPr/>
          <a:lstStyle/>
          <a:p>
            <a:fld id="{6BB21B83-7B30-442E-8F9C-17F231C93AD6}" type="datetime1">
              <a:rPr lang="en-US" smtClean="0"/>
              <a:t>4/3/2023</a:t>
            </a:fld>
            <a:endParaRPr lang="en-US"/>
          </a:p>
        </p:txBody>
      </p:sp>
    </p:spTree>
    <p:extLst>
      <p:ext uri="{BB962C8B-B14F-4D97-AF65-F5344CB8AC3E}">
        <p14:creationId xmlns:p14="http://schemas.microsoft.com/office/powerpoint/2010/main" val="1321315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Relevant Evidence</a:t>
            </a:r>
          </a:p>
        </p:txBody>
      </p:sp>
      <p:sp>
        <p:nvSpPr>
          <p:cNvPr id="3" name="Content Placeholder 2"/>
          <p:cNvSpPr>
            <a:spLocks noGrp="1"/>
          </p:cNvSpPr>
          <p:nvPr>
            <p:ph idx="1"/>
          </p:nvPr>
        </p:nvSpPr>
        <p:spPr>
          <a:xfrm>
            <a:off x="457200" y="2057400"/>
            <a:ext cx="8229600" cy="4297363"/>
          </a:xfrm>
        </p:spPr>
        <p:txBody>
          <a:bodyPr>
            <a:normAutofit fontScale="92500" lnSpcReduction="10000"/>
          </a:bodyPr>
          <a:lstStyle/>
          <a:p>
            <a:r>
              <a:rPr lang="en-US" dirty="0"/>
              <a:t>Evidence having any tendency to make the existence of any fact of consequence to the determination at issue more or less probable than it would be without the evidence </a:t>
            </a:r>
          </a:p>
          <a:p>
            <a:r>
              <a:rPr lang="en-US" dirty="0"/>
              <a:t>Determining relevance is different that determining how much weight to give the evidence </a:t>
            </a:r>
          </a:p>
          <a:p>
            <a:pPr lvl="1"/>
            <a:r>
              <a:rPr lang="en-US" dirty="0"/>
              <a:t>Irrelevant evidence: Excluded </a:t>
            </a:r>
          </a:p>
          <a:p>
            <a:pPr lvl="1"/>
            <a:r>
              <a:rPr lang="en-US" dirty="0"/>
              <a:t>Relevant, but not much weight: Included for consideration </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1491125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Rape Shield Protections</a:t>
            </a:r>
          </a:p>
        </p:txBody>
      </p:sp>
      <p:sp>
        <p:nvSpPr>
          <p:cNvPr id="3" name="Content Placeholder 2"/>
          <p:cNvSpPr>
            <a:spLocks noGrp="1"/>
          </p:cNvSpPr>
          <p:nvPr>
            <p:ph idx="1"/>
          </p:nvPr>
        </p:nvSpPr>
        <p:spPr>
          <a:xfrm>
            <a:off x="457200" y="2057400"/>
            <a:ext cx="8229600" cy="4297363"/>
          </a:xfrm>
        </p:spPr>
        <p:txBody>
          <a:bodyPr>
            <a:normAutofit/>
          </a:bodyPr>
          <a:lstStyle/>
          <a:p>
            <a:r>
              <a:rPr lang="en-US" dirty="0"/>
              <a:t> Questions concerning the complainant’s sexual predisposition or  prior sexual behavior are not relevant unless: </a:t>
            </a:r>
          </a:p>
          <a:p>
            <a:pPr lvl="1"/>
            <a:r>
              <a:rPr lang="en-US" dirty="0"/>
              <a:t>Offered to provide someone other  than respondent committed the conduct alleged; </a:t>
            </a:r>
          </a:p>
          <a:p>
            <a:pPr lvl="1"/>
            <a:r>
              <a:rPr lang="en-US" dirty="0"/>
              <a:t> Incidences concern prior sexual behavior with the respondent and are offered to prove consent </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188101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Privilege</a:t>
            </a:r>
          </a:p>
        </p:txBody>
      </p:sp>
      <p:sp>
        <p:nvSpPr>
          <p:cNvPr id="3" name="Content Placeholder 2"/>
          <p:cNvSpPr>
            <a:spLocks noGrp="1"/>
          </p:cNvSpPr>
          <p:nvPr>
            <p:ph idx="1"/>
          </p:nvPr>
        </p:nvSpPr>
        <p:spPr>
          <a:xfrm>
            <a:off x="457200" y="2057400"/>
            <a:ext cx="8229600" cy="4297363"/>
          </a:xfrm>
        </p:spPr>
        <p:txBody>
          <a:bodyPr>
            <a:normAutofit fontScale="92500" lnSpcReduction="20000"/>
          </a:bodyPr>
          <a:lstStyle/>
          <a:p>
            <a:r>
              <a:rPr lang="en-US" dirty="0"/>
              <a:t>Party’s medical, psychological, and similar records are not relevant unless voluntarily provided by that party </a:t>
            </a:r>
          </a:p>
          <a:p>
            <a:pPr lvl="1"/>
            <a:r>
              <a:rPr lang="en-US" b="1" dirty="0"/>
              <a:t>Need written permission by the party to use privileged materials within scope of the investigation</a:t>
            </a:r>
            <a:endParaRPr lang="en-US" dirty="0"/>
          </a:p>
          <a:p>
            <a:pPr marL="0" indent="0">
              <a:buNone/>
            </a:pPr>
            <a:endParaRPr lang="en-US" b="1" dirty="0"/>
          </a:p>
          <a:p>
            <a:r>
              <a:rPr lang="en-US" dirty="0"/>
              <a:t>Any information protected by a legally recognized privilege (like attorney-client privilege) is deemed not relevant and should not be sought out in investigation</a:t>
            </a:r>
          </a:p>
          <a:p>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491953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Supportive Measures</a:t>
            </a:r>
          </a:p>
        </p:txBody>
      </p:sp>
      <p:sp>
        <p:nvSpPr>
          <p:cNvPr id="3" name="Content Placeholder 2"/>
          <p:cNvSpPr>
            <a:spLocks noGrp="1"/>
          </p:cNvSpPr>
          <p:nvPr>
            <p:ph idx="1"/>
          </p:nvPr>
        </p:nvSpPr>
        <p:spPr>
          <a:xfrm>
            <a:off x="457200" y="2057400"/>
            <a:ext cx="8229600" cy="4297363"/>
          </a:xfrm>
        </p:spPr>
        <p:txBody>
          <a:bodyPr>
            <a:normAutofit fontScale="92500" lnSpcReduction="10000"/>
          </a:bodyPr>
          <a:lstStyle/>
          <a:p>
            <a:pPr lvl="1"/>
            <a:r>
              <a:rPr lang="en-US" dirty="0"/>
              <a:t>Offered before or after complaint filed and generally continue through end of process</a:t>
            </a:r>
          </a:p>
          <a:p>
            <a:pPr lvl="2"/>
            <a:r>
              <a:rPr lang="en-US" dirty="0"/>
              <a:t>Can be continued even after a finding of responsibility</a:t>
            </a:r>
          </a:p>
          <a:p>
            <a:pPr lvl="1"/>
            <a:r>
              <a:rPr lang="en-US" dirty="0"/>
              <a:t>Non-disciplinary, non-punitive services without fee or charge and must be kept confidential to the extent possible</a:t>
            </a:r>
          </a:p>
          <a:p>
            <a:pPr lvl="2"/>
            <a:r>
              <a:rPr lang="en-US" dirty="0"/>
              <a:t>Cannot be unduly burdensome on any party</a:t>
            </a:r>
          </a:p>
          <a:p>
            <a:pPr lvl="1"/>
            <a:r>
              <a:rPr lang="en-US" dirty="0"/>
              <a:t>Designed to restore education access and/or protect safety or deter sexual harassment</a:t>
            </a:r>
          </a:p>
          <a:p>
            <a:pPr lvl="1"/>
            <a:r>
              <a:rPr lang="en-US" dirty="0"/>
              <a:t>Title IX Coordinator responsible for overseeing effective implementation of supportive measures </a:t>
            </a:r>
          </a:p>
          <a:p>
            <a:pPr lvl="1"/>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14833260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24100"/>
            <a:ext cx="8229600" cy="2209800"/>
          </a:xfrm>
        </p:spPr>
        <p:txBody>
          <a:bodyPr>
            <a:normAutofit lnSpcReduction="10000"/>
          </a:bodyPr>
          <a:lstStyle/>
          <a:p>
            <a:pPr marL="0" indent="0" algn="ctr">
              <a:buNone/>
            </a:pPr>
            <a:r>
              <a:rPr lang="en-US" sz="4800" b="1" dirty="0">
                <a:latin typeface="Times New Roman" panose="02020603050405020304" pitchFamily="18" charset="0"/>
                <a:cs typeface="Times New Roman" panose="02020603050405020304" pitchFamily="18" charset="0"/>
              </a:rPr>
              <a:t>Impartiality, Conflicts of Interest and Bias in the Adjudication Process</a:t>
            </a:r>
          </a:p>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endParaRPr lang="en-US" sz="2800" b="1"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C33BDB3A-1A3D-48DA-A1BC-140BB6554235}"/>
              </a:ext>
            </a:extLst>
          </p:cNvPr>
          <p:cNvSpPr>
            <a:spLocks noGrp="1"/>
          </p:cNvSpPr>
          <p:nvPr>
            <p:ph type="dt" sz="half" idx="10"/>
          </p:nvPr>
        </p:nvSpPr>
        <p:spPr/>
        <p:txBody>
          <a:bodyPr/>
          <a:lstStyle/>
          <a:p>
            <a:fld id="{6BB21B83-7B30-442E-8F9C-17F231C93AD6}" type="datetime1">
              <a:rPr lang="en-US" smtClean="0"/>
              <a:t>4/3/2023</a:t>
            </a:fld>
            <a:endParaRPr lang="en-US"/>
          </a:p>
        </p:txBody>
      </p:sp>
    </p:spTree>
    <p:extLst>
      <p:ext uri="{BB962C8B-B14F-4D97-AF65-F5344CB8AC3E}">
        <p14:creationId xmlns:p14="http://schemas.microsoft.com/office/powerpoint/2010/main" val="25684314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Impartiality</a:t>
            </a:r>
          </a:p>
        </p:txBody>
      </p:sp>
      <p:sp>
        <p:nvSpPr>
          <p:cNvPr id="3" name="Content Placeholder 2"/>
          <p:cNvSpPr>
            <a:spLocks noGrp="1"/>
          </p:cNvSpPr>
          <p:nvPr>
            <p:ph idx="1"/>
          </p:nvPr>
        </p:nvSpPr>
        <p:spPr>
          <a:xfrm>
            <a:off x="457200" y="2057400"/>
            <a:ext cx="8229600" cy="4297363"/>
          </a:xfrm>
        </p:spPr>
        <p:txBody>
          <a:bodyPr>
            <a:normAutofit fontScale="92500" lnSpcReduction="10000"/>
          </a:bodyPr>
          <a:lstStyle/>
          <a:p>
            <a:r>
              <a:rPr lang="en-US" dirty="0"/>
              <a:t>Impartial investigator or decision maker is NOT on anyone’s “side”</a:t>
            </a:r>
          </a:p>
          <a:p>
            <a:pPr lvl="1"/>
            <a:r>
              <a:rPr lang="en-US" dirty="0"/>
              <a:t>Goal is to assist in reaching a determination of responsibility based on reliable, relevant evidence</a:t>
            </a:r>
          </a:p>
          <a:p>
            <a:pPr lvl="2"/>
            <a:r>
              <a:rPr lang="en-US" dirty="0"/>
              <a:t>NOT to obtain a particular outcome </a:t>
            </a:r>
          </a:p>
          <a:p>
            <a:pPr lvl="1"/>
            <a:r>
              <a:rPr lang="en-US" dirty="0"/>
              <a:t>Avoid becoming emotionally invested or engaging in advocacy</a:t>
            </a:r>
          </a:p>
          <a:p>
            <a:r>
              <a:rPr lang="en-US" dirty="0"/>
              <a:t>Endeavor NOT to become overly familiar with any of the parties or to develop a “personal relationship” with one party over another</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562419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Conflicts of Interest</a:t>
            </a:r>
          </a:p>
        </p:txBody>
      </p:sp>
      <p:sp>
        <p:nvSpPr>
          <p:cNvPr id="3" name="Content Placeholder 2"/>
          <p:cNvSpPr>
            <a:spLocks noGrp="1"/>
          </p:cNvSpPr>
          <p:nvPr>
            <p:ph idx="1"/>
          </p:nvPr>
        </p:nvSpPr>
        <p:spPr>
          <a:xfrm>
            <a:off x="457200" y="2057400"/>
            <a:ext cx="8229600" cy="4297363"/>
          </a:xfrm>
        </p:spPr>
        <p:txBody>
          <a:bodyPr>
            <a:normAutofit/>
          </a:bodyPr>
          <a:lstStyle/>
          <a:p>
            <a:r>
              <a:rPr lang="en-US" dirty="0"/>
              <a:t>Conflicts of interest occur when someone in the process has a personal or professional interest in the outcome a case that impairs their ability to be fair, impartial and neutral</a:t>
            </a:r>
          </a:p>
          <a:p>
            <a:r>
              <a:rPr lang="en-US" dirty="0"/>
              <a:t>Conflicts of interest should be reported to the Title IX Coordinator immediately</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4089589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Bias</a:t>
            </a:r>
          </a:p>
        </p:txBody>
      </p:sp>
      <p:sp>
        <p:nvSpPr>
          <p:cNvPr id="3" name="Content Placeholder 2"/>
          <p:cNvSpPr>
            <a:spLocks noGrp="1"/>
          </p:cNvSpPr>
          <p:nvPr>
            <p:ph idx="1"/>
          </p:nvPr>
        </p:nvSpPr>
        <p:spPr>
          <a:xfrm>
            <a:off x="457200" y="2057400"/>
            <a:ext cx="8229600" cy="4297363"/>
          </a:xfrm>
        </p:spPr>
        <p:txBody>
          <a:bodyPr>
            <a:normAutofit lnSpcReduction="10000"/>
          </a:bodyPr>
          <a:lstStyle/>
          <a:p>
            <a:r>
              <a:rPr lang="en-US" dirty="0"/>
              <a:t>Bias occurs when an individual has a prejudice in favor of or against one person or group when compared with another</a:t>
            </a:r>
          </a:p>
          <a:p>
            <a:pPr lvl="1"/>
            <a:r>
              <a:rPr lang="en-US" dirty="0"/>
              <a:t>Bias is a natural and even normal human characteristic </a:t>
            </a:r>
          </a:p>
          <a:p>
            <a:pPr lvl="1"/>
            <a:r>
              <a:rPr lang="en-US" dirty="0"/>
              <a:t>Often bias is unconscious or implicit and it may take conscious effort to confront our own biases</a:t>
            </a:r>
          </a:p>
          <a:p>
            <a:pPr lvl="2"/>
            <a:r>
              <a:rPr lang="en-US" dirty="0"/>
              <a:t>Important to recognize, acknowledge and find ways to overcome personal bias within the context of the Title IX adjudication process</a:t>
            </a:r>
          </a:p>
          <a:p>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4887721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b="1" dirty="0"/>
              <a:t>Avoiding Unconscious/Implicit Bias</a:t>
            </a:r>
          </a:p>
        </p:txBody>
      </p:sp>
      <p:sp>
        <p:nvSpPr>
          <p:cNvPr id="3" name="Content Placeholder 2"/>
          <p:cNvSpPr>
            <a:spLocks noGrp="1"/>
          </p:cNvSpPr>
          <p:nvPr>
            <p:ph idx="1"/>
          </p:nvPr>
        </p:nvSpPr>
        <p:spPr>
          <a:xfrm>
            <a:off x="457200" y="2057400"/>
            <a:ext cx="8229600" cy="4297363"/>
          </a:xfrm>
        </p:spPr>
        <p:txBody>
          <a:bodyPr>
            <a:normAutofit fontScale="77500" lnSpcReduction="20000"/>
          </a:bodyPr>
          <a:lstStyle/>
          <a:p>
            <a:r>
              <a:rPr lang="en-US" dirty="0">
                <a:hlinkClick r:id="rId3"/>
              </a:rPr>
              <a:t>SHRM Resource Guide and Video</a:t>
            </a:r>
            <a:endParaRPr lang="en-US" dirty="0"/>
          </a:p>
          <a:p>
            <a:r>
              <a:rPr lang="en-US" dirty="0"/>
              <a:t>Recognize, acknowledge and work to divorce yourself from stereotypes or generalizations about groups of people</a:t>
            </a:r>
          </a:p>
          <a:p>
            <a:pPr lvl="1"/>
            <a:r>
              <a:rPr lang="en-US" dirty="0"/>
              <a:t>Protected class bias (e.g., race, gender, age, disability, nationality, immigration status, etc.)</a:t>
            </a:r>
          </a:p>
          <a:p>
            <a:pPr lvl="1"/>
            <a:r>
              <a:rPr lang="en-US" dirty="0"/>
              <a:t>Campus group bias (e.g., athletes, certain employment positions) </a:t>
            </a:r>
          </a:p>
          <a:p>
            <a:pPr lvl="1"/>
            <a:r>
              <a:rPr lang="en-US" dirty="0"/>
              <a:t>Party status (e.g., “victim blaming” or “believe all women” mentality) </a:t>
            </a:r>
          </a:p>
          <a:p>
            <a:r>
              <a:rPr lang="en-US" dirty="0"/>
              <a:t>Gather input from diverse sources and viewpoints to the extent possible</a:t>
            </a:r>
          </a:p>
          <a:p>
            <a:r>
              <a:rPr lang="en-US" dirty="0"/>
              <a:t>Avoid focusing on gut reactions and weigh all possible outcomes</a:t>
            </a:r>
          </a:p>
          <a:p>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4345050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43200"/>
            <a:ext cx="8229600" cy="2209800"/>
          </a:xfrm>
        </p:spPr>
        <p:txBody>
          <a:bodyPr>
            <a:normAutofit/>
          </a:bodyPr>
          <a:lstStyle/>
          <a:p>
            <a:pPr marL="0" indent="0" algn="ctr">
              <a:buNone/>
            </a:pPr>
            <a:r>
              <a:rPr lang="en-US" sz="4800" b="1" dirty="0">
                <a:latin typeface="Times New Roman" panose="02020603050405020304" pitchFamily="18" charset="0"/>
                <a:cs typeface="Times New Roman" panose="02020603050405020304" pitchFamily="18" charset="0"/>
              </a:rPr>
              <a:t>Using Zoom In Live Hearings</a:t>
            </a:r>
          </a:p>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endParaRPr lang="en-US" sz="2800" b="1"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C33BDB3A-1A3D-48DA-A1BC-140BB6554235}"/>
              </a:ext>
            </a:extLst>
          </p:cNvPr>
          <p:cNvSpPr>
            <a:spLocks noGrp="1"/>
          </p:cNvSpPr>
          <p:nvPr>
            <p:ph type="dt" sz="half" idx="10"/>
          </p:nvPr>
        </p:nvSpPr>
        <p:spPr/>
        <p:txBody>
          <a:bodyPr/>
          <a:lstStyle/>
          <a:p>
            <a:fld id="{6BB21B83-7B30-442E-8F9C-17F231C93AD6}" type="datetime1">
              <a:rPr lang="en-US" smtClean="0"/>
              <a:t>4/3/2023</a:t>
            </a:fld>
            <a:endParaRPr lang="en-US"/>
          </a:p>
        </p:txBody>
      </p:sp>
    </p:spTree>
    <p:extLst>
      <p:ext uri="{BB962C8B-B14F-4D97-AF65-F5344CB8AC3E}">
        <p14:creationId xmlns:p14="http://schemas.microsoft.com/office/powerpoint/2010/main" val="18596481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514600"/>
            <a:ext cx="7162800" cy="3505200"/>
          </a:xfrm>
        </p:spPr>
        <p:txBody>
          <a:bodyPr>
            <a:normAutofit fontScale="90000"/>
          </a:bodyPr>
          <a:lstStyle/>
          <a:p>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Questions?</a:t>
            </a:r>
            <a:br>
              <a:rPr lang="en-US" b="1" dirty="0">
                <a:latin typeface="Times New Roman" panose="02020603050405020304" pitchFamily="18" charset="0"/>
                <a:cs typeface="Times New Roman" panose="02020603050405020304" pitchFamily="18" charset="0"/>
              </a:rPr>
            </a:br>
            <a:br>
              <a:rPr lang="en-US" sz="3100" b="1" dirty="0">
                <a:latin typeface="Times New Roman" panose="02020603050405020304" pitchFamily="18" charset="0"/>
                <a:cs typeface="Times New Roman" panose="02020603050405020304" pitchFamily="18" charset="0"/>
              </a:rPr>
            </a:br>
            <a:r>
              <a:rPr lang="en-US" sz="3100" b="1" dirty="0">
                <a:latin typeface="Times New Roman" panose="02020603050405020304" pitchFamily="18" charset="0"/>
                <a:cs typeface="Times New Roman" panose="02020603050405020304" pitchFamily="18" charset="0"/>
              </a:rPr>
              <a:t>Jessica Morgan-Tate, J.D.</a:t>
            </a:r>
            <a:br>
              <a:rPr lang="en-US" sz="3100" b="1"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Director of Compliance &amp; </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Title IX Coordinator </a:t>
            </a: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r>
              <a:rPr lang="en-US" sz="2700" b="1" dirty="0">
                <a:latin typeface="Times New Roman" panose="02020603050405020304" pitchFamily="18" charset="0"/>
                <a:cs typeface="Times New Roman" panose="02020603050405020304" pitchFamily="18" charset="0"/>
              </a:rPr>
              <a:t>Cochise College</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Sierra Vista Campus, HRB 324</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Douglas Campus, ADM 105 (by appt)</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(520) 452-2683 (office)</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(316) 880-5424 (cell)</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hlinkClick r:id="rId3"/>
              </a:rPr>
              <a:t>morgantatej@cochise.edu</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hlinkClick r:id="rId4"/>
              </a:rPr>
              <a:t>www.cochise.edu/title-ix/</a:t>
            </a:r>
            <a:r>
              <a:rPr lang="en-US" sz="2700" dirty="0">
                <a:latin typeface="Times New Roman" panose="02020603050405020304" pitchFamily="18" charset="0"/>
                <a:cs typeface="Times New Roman" panose="02020603050405020304" pitchFamily="18" charset="0"/>
              </a:rPr>
              <a:t> </a:t>
            </a:r>
            <a:br>
              <a:rPr lang="en-US" dirty="0"/>
            </a:br>
            <a:br>
              <a:rPr lang="en-US" b="1" dirty="0">
                <a:latin typeface="Times New Roman" panose="02020603050405020304" pitchFamily="18" charset="0"/>
                <a:cs typeface="Times New Roman" panose="02020603050405020304" pitchFamily="18" charset="0"/>
              </a:rPr>
            </a:b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6BD0817B-4751-41F2-9B69-8840C1AB6884}"/>
              </a:ext>
            </a:extLst>
          </p:cNvPr>
          <p:cNvSpPr>
            <a:spLocks noGrp="1"/>
          </p:cNvSpPr>
          <p:nvPr>
            <p:ph type="dt" sz="half" idx="10"/>
          </p:nvPr>
        </p:nvSpPr>
        <p:spPr/>
        <p:txBody>
          <a:bodyPr/>
          <a:lstStyle/>
          <a:p>
            <a:fld id="{9EE95C7E-9DB6-4564-A452-A79341C40B7E}" type="datetime1">
              <a:rPr lang="en-US" smtClean="0"/>
              <a:t>4/3/2023</a:t>
            </a:fld>
            <a:endParaRPr lang="en-US"/>
          </a:p>
        </p:txBody>
      </p:sp>
    </p:spTree>
    <p:extLst>
      <p:ext uri="{BB962C8B-B14F-4D97-AF65-F5344CB8AC3E}">
        <p14:creationId xmlns:p14="http://schemas.microsoft.com/office/powerpoint/2010/main" val="2917308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Common Supportive Measures</a:t>
            </a:r>
          </a:p>
        </p:txBody>
      </p:sp>
      <p:sp>
        <p:nvSpPr>
          <p:cNvPr id="3" name="Content Placeholder 2"/>
          <p:cNvSpPr>
            <a:spLocks noGrp="1"/>
          </p:cNvSpPr>
          <p:nvPr>
            <p:ph idx="1"/>
          </p:nvPr>
        </p:nvSpPr>
        <p:spPr>
          <a:xfrm>
            <a:off x="457200" y="2057400"/>
            <a:ext cx="8229600" cy="4297363"/>
          </a:xfrm>
        </p:spPr>
        <p:txBody>
          <a:bodyPr>
            <a:normAutofit/>
          </a:bodyPr>
          <a:lstStyle/>
          <a:p>
            <a:pPr lvl="1"/>
            <a:r>
              <a:rPr lang="en-US" dirty="0"/>
              <a:t>Counseling</a:t>
            </a:r>
          </a:p>
          <a:p>
            <a:pPr lvl="1"/>
            <a:r>
              <a:rPr lang="en-US" dirty="0"/>
              <a:t>Extension of deadlines or other course-related adjustments</a:t>
            </a:r>
          </a:p>
          <a:p>
            <a:pPr lvl="1"/>
            <a:r>
              <a:rPr lang="en-US" dirty="0"/>
              <a:t>Modification of class/work schedules</a:t>
            </a:r>
          </a:p>
          <a:p>
            <a:pPr lvl="1"/>
            <a:r>
              <a:rPr lang="en-US" dirty="0"/>
              <a:t>Campus escort services</a:t>
            </a:r>
          </a:p>
          <a:p>
            <a:pPr lvl="1"/>
            <a:r>
              <a:rPr lang="en-US" dirty="0"/>
              <a:t>Mutual no contact orders</a:t>
            </a:r>
          </a:p>
          <a:p>
            <a:pPr lvl="1"/>
            <a:r>
              <a:rPr lang="en-US" dirty="0"/>
              <a:t>Voluntary leaves of absence</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2793025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Confidentiality Considerations</a:t>
            </a:r>
          </a:p>
        </p:txBody>
      </p:sp>
      <p:sp>
        <p:nvSpPr>
          <p:cNvPr id="3" name="Content Placeholder 2"/>
          <p:cNvSpPr>
            <a:spLocks noGrp="1"/>
          </p:cNvSpPr>
          <p:nvPr>
            <p:ph idx="1"/>
          </p:nvPr>
        </p:nvSpPr>
        <p:spPr>
          <a:xfrm>
            <a:off x="457200" y="1828800"/>
            <a:ext cx="8229600" cy="4892675"/>
          </a:xfrm>
        </p:spPr>
        <p:txBody>
          <a:bodyPr>
            <a:normAutofit lnSpcReduction="10000"/>
          </a:bodyPr>
          <a:lstStyle/>
          <a:p>
            <a:r>
              <a:rPr lang="en-US" dirty="0"/>
              <a:t>Information collected during the Title IX process </a:t>
            </a:r>
            <a:r>
              <a:rPr lang="en-US" b="1" dirty="0"/>
              <a:t>MUST</a:t>
            </a:r>
            <a:r>
              <a:rPr lang="en-US" dirty="0"/>
              <a:t> be maintained in a secure manner BUT</a:t>
            </a:r>
          </a:p>
          <a:p>
            <a:pPr lvl="1"/>
            <a:r>
              <a:rPr lang="en-US" dirty="0"/>
              <a:t>Don’t overpromise confidentiality – due process and other considerations may require disclosure of information obtained through investigation</a:t>
            </a:r>
          </a:p>
          <a:p>
            <a:pPr lvl="1"/>
            <a:r>
              <a:rPr lang="en-US" dirty="0"/>
              <a:t>Sharing of information during the Title IX adjudication process is allowed </a:t>
            </a:r>
            <a:r>
              <a:rPr lang="en-US" b="1" dirty="0"/>
              <a:t>ONLY</a:t>
            </a:r>
            <a:r>
              <a:rPr lang="en-US" dirty="0"/>
              <a:t> on a strict need to know basis</a:t>
            </a:r>
          </a:p>
          <a:p>
            <a:r>
              <a:rPr lang="en-US" dirty="0"/>
              <a:t>Notify Complainant of information that will be shared, to whom it will be shared and why</a:t>
            </a:r>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3913174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43200"/>
            <a:ext cx="8229600" cy="2209800"/>
          </a:xfrm>
        </p:spPr>
        <p:txBody>
          <a:bodyPr>
            <a:normAutofit/>
          </a:bodyPr>
          <a:lstStyle/>
          <a:p>
            <a:pPr marL="0" indent="0" algn="ctr">
              <a:buNone/>
            </a:pPr>
            <a:r>
              <a:rPr lang="en-US" sz="4800" b="1" dirty="0">
                <a:latin typeface="Times New Roman" panose="02020603050405020304" pitchFamily="18" charset="0"/>
                <a:cs typeface="Times New Roman" panose="02020603050405020304" pitchFamily="18" charset="0"/>
              </a:rPr>
              <a:t>Application of Title IX Under 34 CFR 106</a:t>
            </a:r>
          </a:p>
          <a:p>
            <a:pPr marL="0" indent="0" algn="ctr">
              <a:buNone/>
            </a:pPr>
            <a:endParaRPr lang="en-US" sz="4800" b="1" dirty="0">
              <a:latin typeface="Times New Roman" panose="02020603050405020304" pitchFamily="18" charset="0"/>
              <a:cs typeface="Times New Roman" panose="02020603050405020304" pitchFamily="18" charset="0"/>
            </a:endParaRPr>
          </a:p>
          <a:p>
            <a:pPr marL="0" indent="0" algn="ctr">
              <a:buNone/>
            </a:pPr>
            <a:endParaRPr lang="en-US" sz="2800" b="1"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C33BDB3A-1A3D-48DA-A1BC-140BB6554235}"/>
              </a:ext>
            </a:extLst>
          </p:cNvPr>
          <p:cNvSpPr>
            <a:spLocks noGrp="1"/>
          </p:cNvSpPr>
          <p:nvPr>
            <p:ph type="dt" sz="half" idx="10"/>
          </p:nvPr>
        </p:nvSpPr>
        <p:spPr/>
        <p:txBody>
          <a:bodyPr/>
          <a:lstStyle/>
          <a:p>
            <a:fld id="{6BB21B83-7B30-442E-8F9C-17F231C93AD6}" type="datetime1">
              <a:rPr lang="en-US" smtClean="0"/>
              <a:t>4/3/2023</a:t>
            </a:fld>
            <a:endParaRPr lang="en-US"/>
          </a:p>
        </p:txBody>
      </p:sp>
    </p:spTree>
    <p:extLst>
      <p:ext uri="{BB962C8B-B14F-4D97-AF65-F5344CB8AC3E}">
        <p14:creationId xmlns:p14="http://schemas.microsoft.com/office/powerpoint/2010/main" val="1099225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Sexual Harassment Defined</a:t>
            </a:r>
          </a:p>
        </p:txBody>
      </p:sp>
      <p:sp>
        <p:nvSpPr>
          <p:cNvPr id="3" name="Content Placeholder 2"/>
          <p:cNvSpPr>
            <a:spLocks noGrp="1"/>
          </p:cNvSpPr>
          <p:nvPr>
            <p:ph idx="1"/>
          </p:nvPr>
        </p:nvSpPr>
        <p:spPr>
          <a:xfrm>
            <a:off x="457200" y="2057400"/>
            <a:ext cx="8229600" cy="4297363"/>
          </a:xfrm>
        </p:spPr>
        <p:txBody>
          <a:bodyPr>
            <a:normAutofit/>
          </a:bodyPr>
          <a:lstStyle/>
          <a:p>
            <a:r>
              <a:rPr lang="en-US" dirty="0"/>
              <a:t>Under 34 CFR 106 sexual harassment includes:</a:t>
            </a:r>
          </a:p>
          <a:p>
            <a:pPr lvl="1"/>
            <a:r>
              <a:rPr lang="en-US" b="1" dirty="0"/>
              <a:t>Traditional forms of Sexual Harassment: </a:t>
            </a:r>
          </a:p>
          <a:p>
            <a:pPr lvl="2"/>
            <a:r>
              <a:rPr lang="en-US" dirty="0"/>
              <a:t>A school employee conditioning an educational benefit or service upon a person's participation in unwelcome sexual conduct (often called </a:t>
            </a:r>
            <a:r>
              <a:rPr lang="en-US" b="1" dirty="0"/>
              <a:t>quid pro quo harassment</a:t>
            </a:r>
            <a:r>
              <a:rPr lang="en-US" dirty="0"/>
              <a:t>)</a:t>
            </a:r>
          </a:p>
          <a:p>
            <a:pPr lvl="2"/>
            <a:r>
              <a:rPr lang="en-US" dirty="0"/>
              <a:t>Unwelcome conduct on the basis of sex that is so severe, pervasive </a:t>
            </a:r>
            <a:r>
              <a:rPr lang="en-US" b="1" dirty="0"/>
              <a:t>AND</a:t>
            </a:r>
            <a:r>
              <a:rPr lang="en-US" dirty="0"/>
              <a:t> objectively offensive that it effectively denies a person equal access to the school's education program or activity (often called </a:t>
            </a:r>
            <a:r>
              <a:rPr lang="en-US" b="1" dirty="0"/>
              <a:t>hostile work/educational environment harassment</a:t>
            </a:r>
            <a:r>
              <a:rPr lang="en-US" dirty="0"/>
              <a:t>)</a:t>
            </a:r>
          </a:p>
          <a:p>
            <a:pPr marL="914400" lvl="2" indent="0">
              <a:buNone/>
            </a:pPr>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1892762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b="1" dirty="0"/>
              <a:t>Sexual Harassment Defined</a:t>
            </a:r>
          </a:p>
        </p:txBody>
      </p:sp>
      <p:sp>
        <p:nvSpPr>
          <p:cNvPr id="3" name="Content Placeholder 2"/>
          <p:cNvSpPr>
            <a:spLocks noGrp="1"/>
          </p:cNvSpPr>
          <p:nvPr>
            <p:ph idx="1"/>
          </p:nvPr>
        </p:nvSpPr>
        <p:spPr>
          <a:xfrm>
            <a:off x="457200" y="2057400"/>
            <a:ext cx="8229600" cy="4297363"/>
          </a:xfrm>
        </p:spPr>
        <p:txBody>
          <a:bodyPr>
            <a:normAutofit fontScale="85000" lnSpcReduction="20000"/>
          </a:bodyPr>
          <a:lstStyle/>
          <a:p>
            <a:r>
              <a:rPr lang="en-US" dirty="0"/>
              <a:t>Under 34 CFR 106 sexual harassment ALSO includes:</a:t>
            </a:r>
          </a:p>
          <a:p>
            <a:pPr lvl="1"/>
            <a:r>
              <a:rPr lang="en-US" b="1" dirty="0"/>
              <a:t>Dating Violence</a:t>
            </a:r>
          </a:p>
          <a:p>
            <a:pPr lvl="2"/>
            <a:r>
              <a:rPr lang="en-US" dirty="0"/>
              <a:t>Violence by a person who is or has been in a social relationship of a romantic or intimate nature with the victim. The existence of such a relationship is determined by: a) The length of the relationship. B) The type of relationship. C) The frequency of interaction between the persons involved in the relationship </a:t>
            </a:r>
          </a:p>
          <a:p>
            <a:pPr lvl="1"/>
            <a:r>
              <a:rPr lang="en-US" b="1" dirty="0"/>
              <a:t>Domestic Violence</a:t>
            </a:r>
          </a:p>
          <a:p>
            <a:pPr lvl="2"/>
            <a:r>
              <a:rPr lang="en-US" dirty="0"/>
              <a:t>Includes felony or misdemeanor crimes of violence committed by a current or former spouse or intimate partner, a parent of a shared child, a former or current co-</a:t>
            </a:r>
            <a:r>
              <a:rPr lang="en-US" dirty="0" err="1"/>
              <a:t>habitor</a:t>
            </a:r>
            <a:r>
              <a:rPr lang="en-US" dirty="0"/>
              <a:t> as a spouse or intimate partner, or someone similarly situated to a spouse under domestic or family violence laws. . . , or by any other person against a victim who is protected under the domestic or family violence laws[.]</a:t>
            </a:r>
          </a:p>
          <a:p>
            <a:pPr lvl="2"/>
            <a:endParaRPr lang="en-US" dirty="0"/>
          </a:p>
        </p:txBody>
      </p:sp>
      <p:sp>
        <p:nvSpPr>
          <p:cNvPr id="4" name="Date Placeholder 3">
            <a:extLst>
              <a:ext uri="{FF2B5EF4-FFF2-40B4-BE49-F238E27FC236}">
                <a16:creationId xmlns:a16="http://schemas.microsoft.com/office/drawing/2014/main" id="{3DDAA3DE-2280-4A0D-90A5-4794D6F62B30}"/>
              </a:ext>
            </a:extLst>
          </p:cNvPr>
          <p:cNvSpPr>
            <a:spLocks noGrp="1"/>
          </p:cNvSpPr>
          <p:nvPr>
            <p:ph type="dt" sz="half" idx="10"/>
          </p:nvPr>
        </p:nvSpPr>
        <p:spPr/>
        <p:txBody>
          <a:bodyPr/>
          <a:lstStyle/>
          <a:p>
            <a:fld id="{FF3810D2-E752-4E6C-A43D-C10BDC6D0D2A}" type="datetime1">
              <a:rPr lang="en-US" smtClean="0"/>
              <a:t>4/3/2023</a:t>
            </a:fld>
            <a:endParaRPr lang="en-US"/>
          </a:p>
        </p:txBody>
      </p:sp>
    </p:spTree>
    <p:extLst>
      <p:ext uri="{BB962C8B-B14F-4D97-AF65-F5344CB8AC3E}">
        <p14:creationId xmlns:p14="http://schemas.microsoft.com/office/powerpoint/2010/main" val="5141832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1.1.1.2618"/>
  <p:tag name="SLIDO_PRESENTATION_ID" val="00000000-0000-0000-0000-000000000000"/>
  <p:tag name="SLIDO_EVENT_UUID" val="3ba0da8e-2ec9-41cb-8296-44b99ac3fb57"/>
  <p:tag name="SLIDO_EVENT_SECTION_UUID" val="39ca92a9-9dea-4683-8ba9-f0969b1b06f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TM10001103[[fn=Headlines]]</Template>
  <TotalTime>9611</TotalTime>
  <Words>3178</Words>
  <Application>Microsoft Office PowerPoint</Application>
  <PresentationFormat>On-screen Show (4:3)</PresentationFormat>
  <Paragraphs>400</Paragraphs>
  <Slides>46</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Lucida Handwriting</vt:lpstr>
      <vt:lpstr>Times New Roman</vt:lpstr>
      <vt:lpstr>Office Theme</vt:lpstr>
      <vt:lpstr>PowerPoint Presentation</vt:lpstr>
      <vt:lpstr>Jessica Morgan-Tate, J.D. Director of Compliance &amp;  Title IX Coordinator   Cochise College Sierra Vista Campus, Student Union 1055 Douglas Campus, ADM 105 (by appt) (520) 452-2683 (office) (316) 880-5424 (cell) morgantatej@cochise.edu www.cochise.edu/title-ix/</vt:lpstr>
      <vt:lpstr>Basic Requirements</vt:lpstr>
      <vt:lpstr>Supportive Measures</vt:lpstr>
      <vt:lpstr>Common Supportive Measures</vt:lpstr>
      <vt:lpstr>Confidentiality Considerations</vt:lpstr>
      <vt:lpstr>PowerPoint Presentation</vt:lpstr>
      <vt:lpstr>Sexual Harassment Defined</vt:lpstr>
      <vt:lpstr>Sexual Harassment Defined</vt:lpstr>
      <vt:lpstr>Sexual Harassment Defined</vt:lpstr>
      <vt:lpstr>Education Program or Activity</vt:lpstr>
      <vt:lpstr>Mandatory Dismissal</vt:lpstr>
      <vt:lpstr>Permissive Dismissal</vt:lpstr>
      <vt:lpstr>Emergency Removal</vt:lpstr>
      <vt:lpstr>Administrative Leave</vt:lpstr>
      <vt:lpstr>PowerPoint Presentation</vt:lpstr>
      <vt:lpstr>Informal Resolution</vt:lpstr>
      <vt:lpstr>Informal Resolution Process</vt:lpstr>
      <vt:lpstr>PowerPoint Presentation</vt:lpstr>
      <vt:lpstr>Investigator…</vt:lpstr>
      <vt:lpstr>Prior to Initiating Investigation</vt:lpstr>
      <vt:lpstr>Burden of Proof and “Gag Orders”</vt:lpstr>
      <vt:lpstr>Title IX Investigation</vt:lpstr>
      <vt:lpstr>Investigation Process</vt:lpstr>
      <vt:lpstr>Basic Interview Questions &amp; Tips</vt:lpstr>
      <vt:lpstr>Written Investigation Report</vt:lpstr>
      <vt:lpstr>PowerPoint Presentation</vt:lpstr>
      <vt:lpstr>Decision Makers…</vt:lpstr>
      <vt:lpstr>Role of the Decision Maker</vt:lpstr>
      <vt:lpstr>Live Hearing Requirements</vt:lpstr>
      <vt:lpstr>Live Hearing Procedure and Decorum</vt:lpstr>
      <vt:lpstr>Determining Responsibility</vt:lpstr>
      <vt:lpstr>Written Decision Letter</vt:lpstr>
      <vt:lpstr>Decision Maker on Appeal…</vt:lpstr>
      <vt:lpstr>Appeals</vt:lpstr>
      <vt:lpstr>PowerPoint Presentation</vt:lpstr>
      <vt:lpstr>Relevant Evidence</vt:lpstr>
      <vt:lpstr>Rape Shield Protections</vt:lpstr>
      <vt:lpstr>Privilege</vt:lpstr>
      <vt:lpstr>PowerPoint Presentation</vt:lpstr>
      <vt:lpstr>Impartiality</vt:lpstr>
      <vt:lpstr>Conflicts of Interest</vt:lpstr>
      <vt:lpstr>Bias</vt:lpstr>
      <vt:lpstr>Avoiding Unconscious/Implicit Bias</vt:lpstr>
      <vt:lpstr>PowerPoint Presentation</vt:lpstr>
      <vt:lpstr> Questions?  Jessica Morgan-Tate, J.D. Director of Compliance &amp;  Title IX Coordinator   Cochise College Sierra Vista Campus, HRB 324 Douglas Campus, ADM 105 (by appt) (520) 452-2683 (office) (316) 880-5424 (cell) morgantatej@cochise.edu www.cochise.edu/title-ix/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davisw</dc:creator>
  <cp:lastModifiedBy>Jessica Morgan-Tate</cp:lastModifiedBy>
  <cp:revision>400</cp:revision>
  <cp:lastPrinted>2022-08-15T21:58:45Z</cp:lastPrinted>
  <dcterms:created xsi:type="dcterms:W3CDTF">2011-07-18T20:33:49Z</dcterms:created>
  <dcterms:modified xsi:type="dcterms:W3CDTF">2023-04-03T16:53:56Z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oAppVersion">
    <vt:lpwstr>1.1.1.2618</vt:lpwstr>
  </property>
</Properties>
</file>